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16.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7.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37"/>
  </p:notesMasterIdLst>
  <p:handoutMasterIdLst>
    <p:handoutMasterId r:id="rId38"/>
  </p:handoutMasterIdLst>
  <p:sldIdLst>
    <p:sldId id="277" r:id="rId2"/>
    <p:sldId id="320" r:id="rId3"/>
    <p:sldId id="351" r:id="rId4"/>
    <p:sldId id="354" r:id="rId5"/>
    <p:sldId id="379" r:id="rId6"/>
    <p:sldId id="389" r:id="rId7"/>
    <p:sldId id="361" r:id="rId8"/>
    <p:sldId id="362" r:id="rId9"/>
    <p:sldId id="381" r:id="rId10"/>
    <p:sldId id="383" r:id="rId11"/>
    <p:sldId id="384" r:id="rId12"/>
    <p:sldId id="371" r:id="rId13"/>
    <p:sldId id="363" r:id="rId14"/>
    <p:sldId id="364" r:id="rId15"/>
    <p:sldId id="356" r:id="rId16"/>
    <p:sldId id="365" r:id="rId17"/>
    <p:sldId id="366" r:id="rId18"/>
    <p:sldId id="367" r:id="rId19"/>
    <p:sldId id="377" r:id="rId20"/>
    <p:sldId id="368" r:id="rId21"/>
    <p:sldId id="369" r:id="rId22"/>
    <p:sldId id="391" r:id="rId23"/>
    <p:sldId id="370" r:id="rId24"/>
    <p:sldId id="392" r:id="rId25"/>
    <p:sldId id="358" r:id="rId26"/>
    <p:sldId id="393" r:id="rId27"/>
    <p:sldId id="323" r:id="rId28"/>
    <p:sldId id="386" r:id="rId29"/>
    <p:sldId id="390" r:id="rId30"/>
    <p:sldId id="378" r:id="rId31"/>
    <p:sldId id="387" r:id="rId32"/>
    <p:sldId id="329" r:id="rId33"/>
    <p:sldId id="388" r:id="rId34"/>
    <p:sldId id="324" r:id="rId35"/>
    <p:sldId id="278"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2823" autoAdjust="0"/>
  </p:normalViewPr>
  <p:slideViewPr>
    <p:cSldViewPr snapToGrid="0" snapToObjects="1">
      <p:cViewPr varScale="1">
        <p:scale>
          <a:sx n="87" d="100"/>
          <a:sy n="87" d="100"/>
        </p:scale>
        <p:origin x="2112" y="78"/>
      </p:cViewPr>
      <p:guideLst>
        <p:guide orient="horz" pos="2160"/>
        <p:guide pos="2880"/>
      </p:guideLst>
    </p:cSldViewPr>
  </p:slideViewPr>
  <p:notesTextViewPr>
    <p:cViewPr>
      <p:scale>
        <a:sx n="3" d="2"/>
        <a:sy n="3" d="2"/>
      </p:scale>
      <p:origin x="0" y="0"/>
    </p:cViewPr>
  </p:notesTextViewPr>
  <p:sorterViewPr>
    <p:cViewPr>
      <p:scale>
        <a:sx n="55" d="100"/>
        <a:sy n="55" d="100"/>
      </p:scale>
      <p:origin x="0" y="0"/>
    </p:cViewPr>
  </p:sorterViewPr>
  <p:notesViewPr>
    <p:cSldViewPr snapToGrid="0" snapToObjects="1">
      <p:cViewPr varScale="1">
        <p:scale>
          <a:sx n="65" d="100"/>
          <a:sy n="65" d="100"/>
        </p:scale>
        <p:origin x="-329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8A17FAA-1E96-4660-AE1D-AFF2A1A95EE7}" type="datetimeFigureOut">
              <a:rPr lang="en-US" smtClean="0"/>
              <a:t>1/10/2021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BCA075-FF7F-42F3-BB19-526830F87290}" type="slidenum">
              <a:rPr lang="en-US" smtClean="0"/>
              <a:t>‹#›</a:t>
            </a:fld>
            <a:endParaRPr lang="en-US" dirty="0"/>
          </a:p>
        </p:txBody>
      </p:sp>
    </p:spTree>
    <p:extLst>
      <p:ext uri="{BB962C8B-B14F-4D97-AF65-F5344CB8AC3E}">
        <p14:creationId xmlns:p14="http://schemas.microsoft.com/office/powerpoint/2010/main" val="2597433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1CBE6AC-9492-4292-8BDB-BD48EBBDE8D1}" type="datetimeFigureOut">
              <a:rPr lang="en-US" smtClean="0"/>
              <a:t>1/10/2021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516E0BC-51EE-4218-A209-CC610A508EDD}" type="slidenum">
              <a:rPr lang="en-US" smtClean="0"/>
              <a:t>‹#›</a:t>
            </a:fld>
            <a:endParaRPr lang="en-US" dirty="0"/>
          </a:p>
        </p:txBody>
      </p:sp>
    </p:spTree>
    <p:extLst>
      <p:ext uri="{BB962C8B-B14F-4D97-AF65-F5344CB8AC3E}">
        <p14:creationId xmlns:p14="http://schemas.microsoft.com/office/powerpoint/2010/main" val="366637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READ SLIDE:</a:t>
            </a:r>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1</a:t>
            </a:fld>
            <a:endParaRPr lang="en-US" dirty="0"/>
          </a:p>
        </p:txBody>
      </p:sp>
    </p:spTree>
    <p:extLst>
      <p:ext uri="{BB962C8B-B14F-4D97-AF65-F5344CB8AC3E}">
        <p14:creationId xmlns:p14="http://schemas.microsoft.com/office/powerpoint/2010/main" val="185112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Here</a:t>
            </a:r>
            <a:r>
              <a:rPr lang="en-US" b="0" baseline="0" dirty="0"/>
              <a:t> is an example of the time record for a 6.5 hour worker. The worker signs In at 7:00 am and signs Out at 2:00 pm. The total hours worked are 7, but here the time reflects a 30 minute lunch and 2 breaks of 10 minutes each. The worker places 6.5 hours in the Total box to designate the hours the workers actual paid hours. </a:t>
            </a:r>
          </a:p>
        </p:txBody>
      </p:sp>
      <p:sp>
        <p:nvSpPr>
          <p:cNvPr id="4" name="Slide Number Placeholder 3"/>
          <p:cNvSpPr>
            <a:spLocks noGrp="1"/>
          </p:cNvSpPr>
          <p:nvPr>
            <p:ph type="sldNum" sz="quarter" idx="10"/>
          </p:nvPr>
        </p:nvSpPr>
        <p:spPr/>
        <p:txBody>
          <a:bodyPr/>
          <a:lstStyle/>
          <a:p>
            <a:fld id="{D516E0BC-51EE-4218-A209-CC610A508EDD}" type="slidenum">
              <a:rPr lang="en-US" smtClean="0"/>
              <a:t>10</a:t>
            </a:fld>
            <a:endParaRPr lang="en-US" dirty="0"/>
          </a:p>
        </p:txBody>
      </p:sp>
    </p:spTree>
    <p:extLst>
      <p:ext uri="{BB962C8B-B14F-4D97-AF65-F5344CB8AC3E}">
        <p14:creationId xmlns:p14="http://schemas.microsoft.com/office/powerpoint/2010/main" val="3818699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Here</a:t>
            </a:r>
            <a:r>
              <a:rPr lang="en-US" b="0" baseline="0" dirty="0"/>
              <a:t> is an example of the time record for a 6.5 hour worker who did not finish his/her shift. </a:t>
            </a:r>
          </a:p>
        </p:txBody>
      </p:sp>
      <p:sp>
        <p:nvSpPr>
          <p:cNvPr id="4" name="Slide Number Placeholder 3"/>
          <p:cNvSpPr>
            <a:spLocks noGrp="1"/>
          </p:cNvSpPr>
          <p:nvPr>
            <p:ph type="sldNum" sz="quarter" idx="10"/>
          </p:nvPr>
        </p:nvSpPr>
        <p:spPr/>
        <p:txBody>
          <a:bodyPr/>
          <a:lstStyle/>
          <a:p>
            <a:fld id="{D516E0BC-51EE-4218-A209-CC610A508EDD}" type="slidenum">
              <a:rPr lang="en-US" smtClean="0"/>
              <a:t>11</a:t>
            </a:fld>
            <a:endParaRPr lang="en-US" dirty="0"/>
          </a:p>
        </p:txBody>
      </p:sp>
    </p:spTree>
    <p:extLst>
      <p:ext uri="{BB962C8B-B14F-4D97-AF65-F5344CB8AC3E}">
        <p14:creationId xmlns:p14="http://schemas.microsoft.com/office/powerpoint/2010/main" val="70094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Tell: </a:t>
            </a:r>
            <a:r>
              <a:rPr lang="en-US" sz="1200" dirty="0"/>
              <a:t>Employee will sign after every pay period and Managers will sign staff timesheets after reviewing the form.  Only the Manager’s signature is required on his/her timesheet.</a:t>
            </a:r>
            <a:r>
              <a:rPr lang="en-US" sz="1200" baseline="0" dirty="0"/>
              <a:t> </a:t>
            </a:r>
            <a:r>
              <a:rPr lang="en-US" sz="1200" dirty="0"/>
              <a:t>Employee signatures are a certification that all the time recorded and claimed is accurate.</a:t>
            </a:r>
            <a:r>
              <a:rPr lang="en-US" sz="1200" baseline="0" dirty="0"/>
              <a:t> </a:t>
            </a:r>
            <a:r>
              <a:rPr lang="en-US" sz="1200" b="1" dirty="0"/>
              <a:t>Note: </a:t>
            </a:r>
            <a:r>
              <a:rPr lang="en-US" sz="1200" dirty="0"/>
              <a:t>Since this is not an Adobe form, electronic signatures will not be accepted.</a:t>
            </a:r>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12</a:t>
            </a:fld>
            <a:endParaRPr lang="en-US" dirty="0"/>
          </a:p>
        </p:txBody>
      </p:sp>
    </p:spTree>
    <p:extLst>
      <p:ext uri="{BB962C8B-B14F-4D97-AF65-F5344CB8AC3E}">
        <p14:creationId xmlns:p14="http://schemas.microsoft.com/office/powerpoint/2010/main" val="606911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If the employee will not be working on an individual day, the Benefitted Time Code(s) must be used in the “In and Out” portion of the Time Sheet. These Codes</a:t>
            </a:r>
            <a:r>
              <a:rPr lang="en-US" b="0" baseline="0" dirty="0"/>
              <a:t> </a:t>
            </a:r>
            <a:r>
              <a:rPr lang="en-US" b="1" baseline="0" dirty="0"/>
              <a:t>MUST</a:t>
            </a:r>
            <a:r>
              <a:rPr lang="en-US" b="0" baseline="0" dirty="0"/>
              <a:t> be listed in </a:t>
            </a:r>
            <a:r>
              <a:rPr lang="en-US" b="1" baseline="0" dirty="0"/>
              <a:t>Red</a:t>
            </a:r>
            <a:r>
              <a:rPr lang="en-US" b="0" baseline="0" dirty="0"/>
              <a:t> ink.</a:t>
            </a:r>
          </a:p>
          <a:p>
            <a:r>
              <a:rPr lang="en-US" b="0" baseline="0" dirty="0"/>
              <a:t>The remainder of the Time Sheet may be filled out in, preferably Black ink, although Blue is acceptable. Pencil </a:t>
            </a:r>
            <a:r>
              <a:rPr lang="en-US" b="1" baseline="0" dirty="0"/>
              <a:t>should never </a:t>
            </a:r>
            <a:r>
              <a:rPr lang="en-US" b="0" baseline="0" dirty="0"/>
              <a:t>be use to fill in these Time Sheets.</a:t>
            </a:r>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13</a:t>
            </a:fld>
            <a:endParaRPr lang="en-US" dirty="0"/>
          </a:p>
        </p:txBody>
      </p:sp>
    </p:spTree>
    <p:extLst>
      <p:ext uri="{BB962C8B-B14F-4D97-AF65-F5344CB8AC3E}">
        <p14:creationId xmlns:p14="http://schemas.microsoft.com/office/powerpoint/2010/main" val="673078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Tell: </a:t>
            </a:r>
            <a:r>
              <a:rPr lang="en-US" b="0" dirty="0"/>
              <a:t>This</a:t>
            </a:r>
            <a:r>
              <a:rPr lang="en-US" b="0" baseline="0" dirty="0"/>
              <a:t> Food Service Division Timesheet also includes a section for the Manager to add their Notes for explanation and clarification. </a:t>
            </a:r>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14</a:t>
            </a:fld>
            <a:endParaRPr lang="en-US" dirty="0"/>
          </a:p>
        </p:txBody>
      </p:sp>
    </p:spTree>
    <p:extLst>
      <p:ext uri="{BB962C8B-B14F-4D97-AF65-F5344CB8AC3E}">
        <p14:creationId xmlns:p14="http://schemas.microsoft.com/office/powerpoint/2010/main" val="3237515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dirty="0"/>
              <a:t>The Additional Time Form/Overtime form and Mileage/Flat Rate form  have been simplified by removing program specific columns.</a:t>
            </a:r>
            <a:r>
              <a:rPr lang="en-US" baseline="0" dirty="0"/>
              <a:t> </a:t>
            </a:r>
            <a:r>
              <a:rPr lang="en-US" dirty="0"/>
              <a:t>The approval process remains the same for these documents.</a:t>
            </a:r>
          </a:p>
          <a:p>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15</a:t>
            </a:fld>
            <a:endParaRPr lang="en-US" dirty="0"/>
          </a:p>
        </p:txBody>
      </p:sp>
    </p:spTree>
    <p:extLst>
      <p:ext uri="{BB962C8B-B14F-4D97-AF65-F5344CB8AC3E}">
        <p14:creationId xmlns:p14="http://schemas.microsoft.com/office/powerpoint/2010/main" val="298244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This is the new Authorization for Additional or</a:t>
            </a:r>
            <a:r>
              <a:rPr lang="en-US" b="0" baseline="0" dirty="0"/>
              <a:t> Overtime Hours work sheet. It is filled our by the Café Managers for their workers. The authorization for the additional hours comes from the AFSS or the Food Services Administrator.</a:t>
            </a:r>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16</a:t>
            </a:fld>
            <a:endParaRPr lang="en-US" dirty="0"/>
          </a:p>
        </p:txBody>
      </p:sp>
    </p:spTree>
    <p:extLst>
      <p:ext uri="{BB962C8B-B14F-4D97-AF65-F5344CB8AC3E}">
        <p14:creationId xmlns:p14="http://schemas.microsoft.com/office/powerpoint/2010/main" val="2954613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As with the Food Service Division Time Sheets, the top section covers the Employee’s Name, Employee Number, the School Name, Location Code and the  Pay Period Month and the Year.</a:t>
            </a:r>
            <a:endParaRPr lang="en-US" b="1" dirty="0"/>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17</a:t>
            </a:fld>
            <a:endParaRPr lang="en-US" dirty="0"/>
          </a:p>
        </p:txBody>
      </p:sp>
    </p:spTree>
    <p:extLst>
      <p:ext uri="{BB962C8B-B14F-4D97-AF65-F5344CB8AC3E}">
        <p14:creationId xmlns:p14="http://schemas.microsoft.com/office/powerpoint/2010/main" val="3192612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Tell: </a:t>
            </a:r>
            <a:r>
              <a:rPr lang="en-US" b="0" baseline="0" dirty="0"/>
              <a:t>The second portion of the form, has also been simplified, to include the Date, Assigned Hours, Total Additional Hours, Overtime Hours and a Reason section.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 Reason section will be utilized to justify any Additional Hours, Overtime Hours, or any anomalies in the Time Request.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 overtime hours are requested by the Café Manager and authorized by the AFSS or Food Services Administrator.</a:t>
            </a:r>
            <a:endParaRPr lang="en-US" b="1" dirty="0"/>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18</a:t>
            </a:fld>
            <a:endParaRPr lang="en-US" dirty="0"/>
          </a:p>
        </p:txBody>
      </p:sp>
    </p:spTree>
    <p:extLst>
      <p:ext uri="{BB962C8B-B14F-4D97-AF65-F5344CB8AC3E}">
        <p14:creationId xmlns:p14="http://schemas.microsoft.com/office/powerpoint/2010/main" val="2536519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 overtime hours are requested by the Café Manager and authorized by the AFSS or Food Services Administrator.</a:t>
            </a:r>
            <a:endParaRPr lang="en-US" b="1" dirty="0"/>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19</a:t>
            </a:fld>
            <a:endParaRPr lang="en-US" dirty="0"/>
          </a:p>
        </p:txBody>
      </p:sp>
    </p:spTree>
    <p:extLst>
      <p:ext uri="{BB962C8B-B14F-4D97-AF65-F5344CB8AC3E}">
        <p14:creationId xmlns:p14="http://schemas.microsoft.com/office/powerpoint/2010/main" val="162855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dirty="0"/>
              <a:t>Currently Food Service Division staff are funded by multiple funding programs (NSLP, CACFP, and SFSP). To meet Federal and State regulations regarding time and effort documentation, employees </a:t>
            </a:r>
            <a:r>
              <a:rPr lang="en-US" strike="sngStrike" dirty="0">
                <a:solidFill>
                  <a:srgbClr val="FF0000"/>
                </a:solidFill>
              </a:rPr>
              <a:t>are</a:t>
            </a:r>
            <a:r>
              <a:rPr lang="en-US" dirty="0">
                <a:solidFill>
                  <a:srgbClr val="FF0000"/>
                </a:solidFill>
              </a:rPr>
              <a:t> have been </a:t>
            </a:r>
            <a:r>
              <a:rPr lang="en-US" dirty="0"/>
              <a:t>required to fill out a Personal Activity Report (PAR) to account for time spent in each program.</a:t>
            </a:r>
          </a:p>
          <a:p>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2</a:t>
            </a:fld>
            <a:endParaRPr lang="en-US" dirty="0"/>
          </a:p>
        </p:txBody>
      </p:sp>
    </p:spTree>
    <p:extLst>
      <p:ext uri="{BB962C8B-B14F-4D97-AF65-F5344CB8AC3E}">
        <p14:creationId xmlns:p14="http://schemas.microsoft.com/office/powerpoint/2010/main" val="2443213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The Food Service Daily Mileage and Flat Rate Request</a:t>
            </a:r>
            <a:r>
              <a:rPr lang="en-US" b="0" baseline="0" dirty="0"/>
              <a:t> form has been simplified as well. This form is filled out by the Café Managers for their workers and authorized by the AFSS or Division Administrator.</a:t>
            </a:r>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20</a:t>
            </a:fld>
            <a:endParaRPr lang="en-US" dirty="0"/>
          </a:p>
        </p:txBody>
      </p:sp>
    </p:spTree>
    <p:extLst>
      <p:ext uri="{BB962C8B-B14F-4D97-AF65-F5344CB8AC3E}">
        <p14:creationId xmlns:p14="http://schemas.microsoft.com/office/powerpoint/2010/main" val="2297580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The top portion</a:t>
            </a:r>
            <a:r>
              <a:rPr lang="en-US" b="0" baseline="0" dirty="0"/>
              <a:t> of the form includes the following: Employee Number, Name, Pay Period, Status, Class Code, Location Code, Location Name, Program Code and Fund Line.</a:t>
            </a:r>
          </a:p>
          <a:p>
            <a:r>
              <a:rPr lang="en-US" b="0" baseline="0" dirty="0"/>
              <a:t>The Mileage portion has also been simplified. It includes the: Date, Nature of the Work, From (School Site), To (School Site), Total Mileage and the “Weight of the Items Delivered and Students Served </a:t>
            </a:r>
          </a:p>
          <a:p>
            <a:r>
              <a:rPr lang="en-US" b="0" baseline="0" dirty="0"/>
              <a:t>(if applicable). If a Flat Rate Request is being made, this “Weight/Delivered” portion is used to justify that.</a:t>
            </a:r>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21</a:t>
            </a:fld>
            <a:endParaRPr lang="en-US" dirty="0"/>
          </a:p>
        </p:txBody>
      </p:sp>
    </p:spTree>
    <p:extLst>
      <p:ext uri="{BB962C8B-B14F-4D97-AF65-F5344CB8AC3E}">
        <p14:creationId xmlns:p14="http://schemas.microsoft.com/office/powerpoint/2010/main" val="3970127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The top portion</a:t>
            </a:r>
            <a:r>
              <a:rPr lang="en-US" b="0" baseline="0" dirty="0"/>
              <a:t> of the form includes the following: Employee Number, Name, Pay Period, Status, Class Code, Location Code, Location Name, Program Code and Fund Line.</a:t>
            </a:r>
          </a:p>
          <a:p>
            <a:r>
              <a:rPr lang="en-US" b="0" baseline="0" dirty="0"/>
              <a:t>The Mileage portion has also been simplified. It includes the: Date, Nature of the Work, From (School Site), To (School Site), Total Mileage and the “Weight of the Items Delivered and Students Served </a:t>
            </a:r>
          </a:p>
          <a:p>
            <a:r>
              <a:rPr lang="en-US" b="0" baseline="0" dirty="0"/>
              <a:t>(if applicable). If a Flat Rate Request is being made, this “Weight/Delivered” portion is used to justify that.</a:t>
            </a:r>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22</a:t>
            </a:fld>
            <a:endParaRPr lang="en-US" dirty="0"/>
          </a:p>
        </p:txBody>
      </p:sp>
    </p:spTree>
    <p:extLst>
      <p:ext uri="{BB962C8B-B14F-4D97-AF65-F5344CB8AC3E}">
        <p14:creationId xmlns:p14="http://schemas.microsoft.com/office/powerpoint/2010/main" val="4083892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Tell: </a:t>
            </a:r>
            <a:r>
              <a:rPr lang="en-US" b="0" baseline="0" dirty="0"/>
              <a:t>The bottom portion of the document includes the certifying statement(s), where the employee verifies that the above information is true and correct. The request is made by the employee and authorized by the AFSS, Regional Manager or the Division Administrator.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23</a:t>
            </a:fld>
            <a:endParaRPr lang="en-US" dirty="0"/>
          </a:p>
        </p:txBody>
      </p:sp>
    </p:spTree>
    <p:extLst>
      <p:ext uri="{BB962C8B-B14F-4D97-AF65-F5344CB8AC3E}">
        <p14:creationId xmlns:p14="http://schemas.microsoft.com/office/powerpoint/2010/main" val="3178071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The Food Service Daily Mileage and Flat Rate Request</a:t>
            </a:r>
            <a:r>
              <a:rPr lang="en-US" b="0" baseline="0" dirty="0"/>
              <a:t> form has been simplified as well. This form is filled out by the Café Managers for their workers and authorized by the AFSS or Division Administrator.</a:t>
            </a:r>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24</a:t>
            </a:fld>
            <a:endParaRPr lang="en-US" dirty="0"/>
          </a:p>
        </p:txBody>
      </p:sp>
    </p:spTree>
    <p:extLst>
      <p:ext uri="{BB962C8B-B14F-4D97-AF65-F5344CB8AC3E}">
        <p14:creationId xmlns:p14="http://schemas.microsoft.com/office/powerpoint/2010/main" val="2031764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a:t>
            </a:r>
            <a:r>
              <a:rPr lang="en-US" b="1" baseline="0" dirty="0"/>
              <a:t> </a:t>
            </a:r>
            <a:r>
              <a:rPr lang="en-US" dirty="0"/>
              <a:t>Now that time is being charged 100% in a Single Cost Objective, the CDE requires all employees to fill out the Periodic Certification or alternatively, the Blanket Periodic Certification.</a:t>
            </a:r>
            <a:r>
              <a:rPr lang="en-US" baseline="0" dirty="0"/>
              <a:t> </a:t>
            </a:r>
            <a:r>
              <a:rPr lang="en-US" dirty="0"/>
              <a:t>Previously, these forms were called “Semi-Annual Certifications.” Certifications are required twice a year:</a:t>
            </a:r>
            <a:r>
              <a:rPr lang="en-US" baseline="0" dirty="0"/>
              <a:t> </a:t>
            </a:r>
            <a:r>
              <a:rPr lang="en-US" sz="2400" dirty="0"/>
              <a:t>July1</a:t>
            </a:r>
            <a:r>
              <a:rPr lang="en-US" sz="2400" baseline="30000" dirty="0"/>
              <a:t>st</a:t>
            </a:r>
            <a:r>
              <a:rPr lang="en-US" sz="2400" dirty="0"/>
              <a:t> through December 31</a:t>
            </a:r>
            <a:r>
              <a:rPr lang="en-US" sz="2400" baseline="30000" dirty="0"/>
              <a:t>st</a:t>
            </a:r>
            <a:r>
              <a:rPr lang="en-US" sz="2400" baseline="0" dirty="0"/>
              <a:t> and </a:t>
            </a:r>
            <a:r>
              <a:rPr lang="en-US" sz="2400" dirty="0"/>
              <a:t>January 1</a:t>
            </a:r>
            <a:r>
              <a:rPr lang="en-US" sz="2400" baseline="30000" dirty="0"/>
              <a:t>st</a:t>
            </a:r>
            <a:r>
              <a:rPr lang="en-US" sz="2400" dirty="0"/>
              <a:t> through June 30</a:t>
            </a:r>
            <a:r>
              <a:rPr lang="en-US" sz="2400" baseline="30000" dirty="0"/>
              <a:t>th</a:t>
            </a:r>
            <a:r>
              <a:rPr lang="en-US" sz="2400" dirty="0"/>
              <a:t> </a:t>
            </a:r>
          </a:p>
          <a:p>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25</a:t>
            </a:fld>
            <a:endParaRPr lang="en-US" dirty="0"/>
          </a:p>
        </p:txBody>
      </p:sp>
    </p:spTree>
    <p:extLst>
      <p:ext uri="{BB962C8B-B14F-4D97-AF65-F5344CB8AC3E}">
        <p14:creationId xmlns:p14="http://schemas.microsoft.com/office/powerpoint/2010/main" val="2934863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a:t>
            </a:r>
            <a:r>
              <a:rPr lang="en-US" b="1" baseline="0" dirty="0"/>
              <a:t> </a:t>
            </a:r>
            <a:r>
              <a:rPr lang="en-US" dirty="0"/>
              <a:t>Now that time is being charged 100% in a Single Cost Objective, the CDE requires all employees to fill out the Periodic Certification or alternatively, the Blanket Periodic Certification.</a:t>
            </a:r>
            <a:r>
              <a:rPr lang="en-US" baseline="0" dirty="0"/>
              <a:t> </a:t>
            </a:r>
            <a:r>
              <a:rPr lang="en-US" dirty="0"/>
              <a:t>Previously, these forms were called “Semi-Annual Certifications.” Certifications are required twice a year:</a:t>
            </a:r>
            <a:r>
              <a:rPr lang="en-US" baseline="0" dirty="0"/>
              <a:t> </a:t>
            </a:r>
            <a:r>
              <a:rPr lang="en-US" sz="2400" dirty="0"/>
              <a:t>July1</a:t>
            </a:r>
            <a:r>
              <a:rPr lang="en-US" sz="2400" baseline="30000" dirty="0"/>
              <a:t>st</a:t>
            </a:r>
            <a:r>
              <a:rPr lang="en-US" sz="2400" dirty="0"/>
              <a:t> through December 31</a:t>
            </a:r>
            <a:r>
              <a:rPr lang="en-US" sz="2400" baseline="30000" dirty="0"/>
              <a:t>st</a:t>
            </a:r>
            <a:r>
              <a:rPr lang="en-US" sz="2400" baseline="0" dirty="0"/>
              <a:t> and </a:t>
            </a:r>
            <a:r>
              <a:rPr lang="en-US" sz="2400" dirty="0"/>
              <a:t>January 1</a:t>
            </a:r>
            <a:r>
              <a:rPr lang="en-US" sz="2400" baseline="30000" dirty="0"/>
              <a:t>st</a:t>
            </a:r>
            <a:r>
              <a:rPr lang="en-US" sz="2400" dirty="0"/>
              <a:t> through June 30</a:t>
            </a:r>
            <a:r>
              <a:rPr lang="en-US" sz="2400" baseline="30000" dirty="0"/>
              <a:t>th</a:t>
            </a:r>
            <a:r>
              <a:rPr lang="en-US" sz="2400" dirty="0"/>
              <a:t> </a:t>
            </a:r>
          </a:p>
          <a:p>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26</a:t>
            </a:fld>
            <a:endParaRPr lang="en-US" dirty="0"/>
          </a:p>
        </p:txBody>
      </p:sp>
    </p:spTree>
    <p:extLst>
      <p:ext uri="{BB962C8B-B14F-4D97-AF65-F5344CB8AC3E}">
        <p14:creationId xmlns:p14="http://schemas.microsoft.com/office/powerpoint/2010/main" val="2652877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a:t>
            </a:r>
            <a:r>
              <a:rPr lang="en-US" b="1" baseline="0" dirty="0"/>
              <a:t> </a:t>
            </a:r>
            <a:r>
              <a:rPr lang="en-US" b="0" baseline="0" dirty="0"/>
              <a:t>There are two different Certification forms.</a:t>
            </a:r>
          </a:p>
          <a:p>
            <a:r>
              <a:rPr lang="en-US" b="0" baseline="0" dirty="0"/>
              <a:t>The Periodic Certification Form, Attachment “B” is used for the individual. </a:t>
            </a:r>
            <a:r>
              <a:rPr lang="en-US" sz="2600" dirty="0">
                <a:solidFill>
                  <a:srgbClr val="000000"/>
                </a:solidFill>
              </a:rPr>
              <a:t>Periodic Certification Forms are filled out by:</a:t>
            </a:r>
            <a:r>
              <a:rPr lang="en-US" sz="2600" baseline="0" dirty="0">
                <a:solidFill>
                  <a:srgbClr val="000000"/>
                </a:solidFill>
              </a:rPr>
              <a:t> </a:t>
            </a:r>
            <a:r>
              <a:rPr lang="en-US" sz="2400" dirty="0">
                <a:solidFill>
                  <a:srgbClr val="000000"/>
                </a:solidFill>
              </a:rPr>
              <a:t>NNC Staff, Central Office Staff</a:t>
            </a:r>
            <a:r>
              <a:rPr lang="en-US" sz="2400" baseline="0" dirty="0">
                <a:solidFill>
                  <a:srgbClr val="000000"/>
                </a:solidFill>
              </a:rPr>
              <a:t> and </a:t>
            </a:r>
            <a:r>
              <a:rPr lang="en-US" sz="2400" dirty="0">
                <a:solidFill>
                  <a:srgbClr val="000000"/>
                </a:solidFill>
              </a:rPr>
              <a:t>Substitute Food Service Workers. The</a:t>
            </a:r>
            <a:r>
              <a:rPr lang="en-US" sz="2400" baseline="0" dirty="0">
                <a:solidFill>
                  <a:srgbClr val="000000"/>
                </a:solidFill>
              </a:rPr>
              <a:t> </a:t>
            </a:r>
            <a:r>
              <a:rPr lang="en-US" sz="2200" dirty="0">
                <a:solidFill>
                  <a:srgbClr val="000000"/>
                </a:solidFill>
              </a:rPr>
              <a:t>Managers will have Subs Certify themselves at the</a:t>
            </a:r>
            <a:r>
              <a:rPr lang="en-US" sz="2200" baseline="0" dirty="0">
                <a:solidFill>
                  <a:srgbClr val="000000"/>
                </a:solidFill>
              </a:rPr>
              <a:t> Managers</a:t>
            </a:r>
            <a:r>
              <a:rPr lang="en-US" sz="2200" dirty="0">
                <a:solidFill>
                  <a:srgbClr val="000000"/>
                </a:solidFill>
              </a:rPr>
              <a:t> site, if they have</a:t>
            </a:r>
            <a:r>
              <a:rPr lang="en-US" sz="2200" baseline="0" dirty="0">
                <a:solidFill>
                  <a:srgbClr val="000000"/>
                </a:solidFill>
              </a:rPr>
              <a:t> not already done so elsewhere. In addition, the Managers will also certify </a:t>
            </a:r>
            <a:r>
              <a:rPr lang="en-US" sz="2400" dirty="0">
                <a:solidFill>
                  <a:srgbClr val="000000"/>
                </a:solidFill>
              </a:rPr>
              <a:t>for workers that are retired, on leave of absence</a:t>
            </a:r>
            <a:r>
              <a:rPr lang="en-US" sz="2400" baseline="0" dirty="0">
                <a:solidFill>
                  <a:srgbClr val="000000"/>
                </a:solidFill>
              </a:rPr>
              <a:t>, for</a:t>
            </a:r>
            <a:r>
              <a:rPr lang="en-US" sz="2400" dirty="0">
                <a:solidFill>
                  <a:srgbClr val="000000"/>
                </a:solidFill>
              </a:rPr>
              <a:t> workers comp,</a:t>
            </a:r>
            <a:r>
              <a:rPr lang="en-US" sz="2400" baseline="0" dirty="0">
                <a:solidFill>
                  <a:srgbClr val="000000"/>
                </a:solidFill>
              </a:rPr>
              <a:t> and o</a:t>
            </a:r>
            <a:r>
              <a:rPr lang="en-US" sz="2400" dirty="0">
                <a:solidFill>
                  <a:srgbClr val="000000"/>
                </a:solidFill>
              </a:rPr>
              <a:t>ther District employees that are 100% funded, by Café funds.</a:t>
            </a:r>
          </a:p>
          <a:p>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27</a:t>
            </a:fld>
            <a:endParaRPr lang="en-US" dirty="0"/>
          </a:p>
        </p:txBody>
      </p:sp>
    </p:spTree>
    <p:extLst>
      <p:ext uri="{BB962C8B-B14F-4D97-AF65-F5344CB8AC3E}">
        <p14:creationId xmlns:p14="http://schemas.microsoft.com/office/powerpoint/2010/main" val="2147091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Additional</a:t>
            </a:r>
            <a:r>
              <a:rPr lang="en-US" b="0" baseline="0" dirty="0"/>
              <a:t> information on the form includes the Certification Period Covered, the Program Name and the Program Code. School Based Certifications are coded 17025 and Central Office Based are coded 17028.</a:t>
            </a:r>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30</a:t>
            </a:fld>
            <a:endParaRPr lang="en-US" dirty="0"/>
          </a:p>
        </p:txBody>
      </p:sp>
    </p:spTree>
    <p:extLst>
      <p:ext uri="{BB962C8B-B14F-4D97-AF65-F5344CB8AC3E}">
        <p14:creationId xmlns:p14="http://schemas.microsoft.com/office/powerpoint/2010/main" val="1186183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Here is an example of how to fill out the Individual Periodic Certification form Attachment “B”.</a:t>
            </a:r>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31</a:t>
            </a:fld>
            <a:endParaRPr lang="en-US" dirty="0"/>
          </a:p>
        </p:txBody>
      </p:sp>
    </p:spTree>
    <p:extLst>
      <p:ext uri="{BB962C8B-B14F-4D97-AF65-F5344CB8AC3E}">
        <p14:creationId xmlns:p14="http://schemas.microsoft.com/office/powerpoint/2010/main" val="907556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Tell: </a:t>
            </a:r>
            <a:r>
              <a:rPr lang="en-US" dirty="0"/>
              <a:t>The accounting of funds between café programs will now be done in the back end of SAP by our Budget and Accounting group. The charges to the programs, will be based on actual dollars used from the prior school year.</a:t>
            </a:r>
            <a:r>
              <a:rPr lang="en-US" baseline="0" dirty="0"/>
              <a:t> </a:t>
            </a:r>
            <a:r>
              <a:rPr lang="en-US" dirty="0"/>
              <a:t>The charges will then be applied this year.</a:t>
            </a:r>
            <a:r>
              <a:rPr lang="en-US" baseline="0" dirty="0"/>
              <a:t> </a:t>
            </a:r>
            <a:r>
              <a:rPr lang="en-US" dirty="0"/>
              <a:t>Forms will now show that employees are charging only one Single Cost Objective, which will be, the SNP (National School Lunch and Breakfast Program).</a:t>
            </a:r>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3</a:t>
            </a:fld>
            <a:endParaRPr lang="en-US" dirty="0"/>
          </a:p>
        </p:txBody>
      </p:sp>
    </p:spTree>
    <p:extLst>
      <p:ext uri="{BB962C8B-B14F-4D97-AF65-F5344CB8AC3E}">
        <p14:creationId xmlns:p14="http://schemas.microsoft.com/office/powerpoint/2010/main" val="484241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Tell:</a:t>
            </a:r>
            <a:r>
              <a:rPr lang="en-US" sz="1000" b="1" baseline="0" dirty="0"/>
              <a:t> </a:t>
            </a:r>
            <a:r>
              <a:rPr lang="en-US" sz="1000" b="0" baseline="0" dirty="0"/>
              <a:t>This is the Blanket Periodic Certification form, Attachment “C”.  This form is used to certify a group of individuals.  </a:t>
            </a:r>
            <a:r>
              <a:rPr lang="en-US" sz="1050" dirty="0">
                <a:solidFill>
                  <a:srgbClr val="000000"/>
                </a:solidFill>
              </a:rPr>
              <a:t>Blanket Certification Forms are filled out by:</a:t>
            </a:r>
            <a:r>
              <a:rPr lang="en-US" sz="1050" baseline="0" dirty="0">
                <a:solidFill>
                  <a:srgbClr val="000000"/>
                </a:solidFill>
              </a:rPr>
              <a:t> </a:t>
            </a:r>
            <a:r>
              <a:rPr lang="en-US" sz="1000" dirty="0">
                <a:solidFill>
                  <a:srgbClr val="000000"/>
                </a:solidFill>
              </a:rPr>
              <a:t>Managers for their Café Workers</a:t>
            </a:r>
            <a:r>
              <a:rPr lang="en-US" sz="1000" baseline="0" dirty="0">
                <a:solidFill>
                  <a:srgbClr val="000000"/>
                </a:solidFill>
              </a:rPr>
              <a:t> and the </a:t>
            </a:r>
            <a:r>
              <a:rPr lang="en-US" sz="1000" dirty="0">
                <a:solidFill>
                  <a:srgbClr val="000000"/>
                </a:solidFill>
              </a:rPr>
              <a:t>AFSS for their Managers groups.</a:t>
            </a:r>
          </a:p>
          <a:p>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32</a:t>
            </a:fld>
            <a:endParaRPr lang="en-US" dirty="0"/>
          </a:p>
        </p:txBody>
      </p:sp>
    </p:spTree>
    <p:extLst>
      <p:ext uri="{BB962C8B-B14F-4D97-AF65-F5344CB8AC3E}">
        <p14:creationId xmlns:p14="http://schemas.microsoft.com/office/powerpoint/2010/main" val="413078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Tell: </a:t>
            </a:r>
            <a:r>
              <a:rPr lang="en-US" b="0" dirty="0"/>
              <a:t>This is an another example of how to fill out the Blanket Periodic Certification form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Attachment “C”.</a:t>
            </a:r>
            <a:endParaRPr lang="en-US" b="1" dirty="0"/>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33</a:t>
            </a:fld>
            <a:endParaRPr lang="en-US" dirty="0"/>
          </a:p>
        </p:txBody>
      </p:sp>
    </p:spTree>
    <p:extLst>
      <p:ext uri="{BB962C8B-B14F-4D97-AF65-F5344CB8AC3E}">
        <p14:creationId xmlns:p14="http://schemas.microsoft.com/office/powerpoint/2010/main" val="1310480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b="1" dirty="0"/>
              <a:t>Tell: </a:t>
            </a:r>
            <a:r>
              <a:rPr lang="en-US" sz="2600" b="0" dirty="0"/>
              <a:t>The</a:t>
            </a:r>
            <a:r>
              <a:rPr lang="en-US" sz="2600" b="0" baseline="0" dirty="0"/>
              <a:t> f</a:t>
            </a:r>
            <a:r>
              <a:rPr lang="en-US" sz="2600" dirty="0"/>
              <a:t>irst certification (July 1</a:t>
            </a:r>
            <a:r>
              <a:rPr lang="en-US" sz="2600" baseline="30000" dirty="0"/>
              <a:t>st</a:t>
            </a:r>
            <a:r>
              <a:rPr lang="en-US" sz="2600" dirty="0"/>
              <a:t>-Dec. 31</a:t>
            </a:r>
            <a:r>
              <a:rPr lang="en-US" sz="2600" baseline="30000" dirty="0"/>
              <a:t>st</a:t>
            </a:r>
            <a:r>
              <a:rPr lang="en-US" sz="2600" dirty="0"/>
              <a:t>) due immediately.</a:t>
            </a:r>
            <a:r>
              <a:rPr lang="en-US" sz="2600" baseline="0" dirty="0"/>
              <a:t> This is happening because the p</a:t>
            </a:r>
            <a:r>
              <a:rPr lang="en-US" sz="2400" dirty="0"/>
              <a:t>rocess is taking place in mid-year.</a:t>
            </a:r>
            <a:r>
              <a:rPr lang="en-US" sz="2400" baseline="0" dirty="0"/>
              <a:t> The </a:t>
            </a:r>
            <a:r>
              <a:rPr lang="en-US" sz="2600" dirty="0"/>
              <a:t>Blanket Periodic Certification for sites is due by April 15</a:t>
            </a:r>
            <a:r>
              <a:rPr lang="en-US" sz="2600" baseline="30000" dirty="0"/>
              <a:t>th</a:t>
            </a:r>
            <a:r>
              <a:rPr lang="en-US" sz="2600" dirty="0"/>
              <a:t>. The</a:t>
            </a:r>
            <a:r>
              <a:rPr lang="en-US" sz="2600" baseline="0" dirty="0"/>
              <a:t> </a:t>
            </a:r>
            <a:r>
              <a:rPr lang="en-US" sz="2600" dirty="0"/>
              <a:t>Managers and Area Food Services Supervisors</a:t>
            </a:r>
            <a:r>
              <a:rPr lang="en-US" sz="2600" baseline="0" dirty="0"/>
              <a:t> must send their certifications </a:t>
            </a:r>
            <a:r>
              <a:rPr lang="en-US" sz="2400" dirty="0"/>
              <a:t>to their Food Services Staff Aide.</a:t>
            </a:r>
            <a:r>
              <a:rPr lang="en-US" sz="2400" baseline="0" dirty="0"/>
              <a:t> </a:t>
            </a:r>
            <a:r>
              <a:rPr lang="en-US" sz="2400" dirty="0"/>
              <a:t>Employees who retired, resigned, or are currently on leave during this timeframe must also be included in the certifications.</a:t>
            </a:r>
            <a:r>
              <a:rPr lang="en-US" sz="2400" baseline="0" dirty="0"/>
              <a:t> Please note that </a:t>
            </a:r>
            <a:r>
              <a:rPr lang="en-US" sz="2600" dirty="0"/>
              <a:t>Subs must also fill out the individual Periodic Certification form.  Mangers will need to have their subs fill out the form and submit it on their behalf by April 15</a:t>
            </a:r>
            <a:r>
              <a:rPr lang="en-US" sz="2600" baseline="30000" dirty="0"/>
              <a:t>th</a:t>
            </a:r>
            <a:r>
              <a:rPr lang="en-US" sz="2600" baseline="0" dirty="0"/>
              <a:t> if the Sub has not been previously certified at another site. </a:t>
            </a:r>
            <a:endParaRPr lang="en-US" sz="2600" dirty="0"/>
          </a:p>
        </p:txBody>
      </p:sp>
      <p:sp>
        <p:nvSpPr>
          <p:cNvPr id="4" name="Slide Number Placeholder 3"/>
          <p:cNvSpPr>
            <a:spLocks noGrp="1"/>
          </p:cNvSpPr>
          <p:nvPr>
            <p:ph type="sldNum" sz="quarter" idx="10"/>
          </p:nvPr>
        </p:nvSpPr>
        <p:spPr/>
        <p:txBody>
          <a:bodyPr/>
          <a:lstStyle/>
          <a:p>
            <a:fld id="{D516E0BC-51EE-4218-A209-CC610A508EDD}" type="slidenum">
              <a:rPr lang="en-US" smtClean="0"/>
              <a:t>34</a:t>
            </a:fld>
            <a:endParaRPr lang="en-US" dirty="0"/>
          </a:p>
        </p:txBody>
      </p:sp>
    </p:spTree>
    <p:extLst>
      <p:ext uri="{BB962C8B-B14F-4D97-AF65-F5344CB8AC3E}">
        <p14:creationId xmlns:p14="http://schemas.microsoft.com/office/powerpoint/2010/main" val="2256522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READ SLIDE:</a:t>
            </a:r>
          </a:p>
        </p:txBody>
      </p:sp>
      <p:sp>
        <p:nvSpPr>
          <p:cNvPr id="4" name="Slide Number Placeholder 3"/>
          <p:cNvSpPr>
            <a:spLocks noGrp="1"/>
          </p:cNvSpPr>
          <p:nvPr>
            <p:ph type="sldNum" sz="quarter" idx="10"/>
          </p:nvPr>
        </p:nvSpPr>
        <p:spPr/>
        <p:txBody>
          <a:bodyPr/>
          <a:lstStyle/>
          <a:p>
            <a:fld id="{D516E0BC-51EE-4218-A209-CC610A508EDD}" type="slidenum">
              <a:rPr lang="en-US" smtClean="0"/>
              <a:t>35</a:t>
            </a:fld>
            <a:endParaRPr lang="en-US" dirty="0"/>
          </a:p>
        </p:txBody>
      </p:sp>
    </p:spTree>
    <p:extLst>
      <p:ext uri="{BB962C8B-B14F-4D97-AF65-F5344CB8AC3E}">
        <p14:creationId xmlns:p14="http://schemas.microsoft.com/office/powerpoint/2010/main" val="48852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dirty="0"/>
              <a:t>The new Food Services Timesheet will be Food Services' official documentation for attendance.</a:t>
            </a:r>
          </a:p>
          <a:p>
            <a:pPr marL="0" indent="0">
              <a:buFont typeface="Arial" panose="020B0604020202020204" pitchFamily="34" charset="0"/>
              <a:buNone/>
            </a:pPr>
            <a:r>
              <a:rPr lang="en-US" sz="1200" dirty="0"/>
              <a:t>To avoid attendance concerns, the Food Services Timesheet will be kept and filed within the Cafeteria. </a:t>
            </a:r>
          </a:p>
          <a:p>
            <a:pPr marL="0" indent="0">
              <a:buFont typeface="Arial" panose="020B0604020202020204" pitchFamily="34" charset="0"/>
              <a:buNone/>
            </a:pPr>
            <a:r>
              <a:rPr lang="en-US" sz="1200" dirty="0"/>
              <a:t>Employees are expected to report to the cafeteria at the start of their shift and end their shift from the cafeteria. </a:t>
            </a:r>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4</a:t>
            </a:fld>
            <a:endParaRPr lang="en-US" dirty="0"/>
          </a:p>
        </p:txBody>
      </p:sp>
    </p:spTree>
    <p:extLst>
      <p:ext uri="{BB962C8B-B14F-4D97-AF65-F5344CB8AC3E}">
        <p14:creationId xmlns:p14="http://schemas.microsoft.com/office/powerpoint/2010/main" val="118278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Tell: </a:t>
            </a:r>
            <a:r>
              <a:rPr lang="en-US" sz="2000" dirty="0"/>
              <a:t>FS staff may also have a District Time Card within the Main office that will be filled out periodically.  Managers should work with their time reporter to determine the schedule of filling out the time card as well as provide copies of the timesheet as needed for time reporting purposes.</a:t>
            </a:r>
            <a:r>
              <a:rPr lang="en-US" sz="2000" baseline="0" dirty="0"/>
              <a:t> </a:t>
            </a:r>
            <a:r>
              <a:rPr lang="en-US" sz="1800" dirty="0"/>
              <a:t>At minimum, the timesheets will need to be provided to the time keeper on or before payroll cut off dates as well as every Friday. Times may vary dependent on the school. Please collaborate with the Timekeeper.</a:t>
            </a:r>
          </a:p>
          <a:p>
            <a:endParaRPr lang="en-US" dirty="0"/>
          </a:p>
        </p:txBody>
      </p:sp>
      <p:sp>
        <p:nvSpPr>
          <p:cNvPr id="4" name="Slide Number Placeholder 3"/>
          <p:cNvSpPr>
            <a:spLocks noGrp="1"/>
          </p:cNvSpPr>
          <p:nvPr>
            <p:ph type="sldNum" sz="quarter" idx="10"/>
          </p:nvPr>
        </p:nvSpPr>
        <p:spPr/>
        <p:txBody>
          <a:bodyPr/>
          <a:lstStyle/>
          <a:p>
            <a:fld id="{D516E0BC-51EE-4218-A209-CC610A508EDD}" type="slidenum">
              <a:rPr lang="en-US" smtClean="0"/>
              <a:t>5</a:t>
            </a:fld>
            <a:endParaRPr lang="en-US" dirty="0"/>
          </a:p>
        </p:txBody>
      </p:sp>
    </p:spTree>
    <p:extLst>
      <p:ext uri="{BB962C8B-B14F-4D97-AF65-F5344CB8AC3E}">
        <p14:creationId xmlns:p14="http://schemas.microsoft.com/office/powerpoint/2010/main" val="393492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This a copy of the new Food</a:t>
            </a:r>
            <a:r>
              <a:rPr lang="en-US" b="0" baseline="0" dirty="0"/>
              <a:t> Service Division Time Sheet. </a:t>
            </a:r>
            <a:r>
              <a:rPr lang="en-US" sz="1200" dirty="0">
                <a:solidFill>
                  <a:srgbClr val="000000"/>
                </a:solidFill>
              </a:rPr>
              <a:t>Food Services Division Time Sheets are filled out daily by:</a:t>
            </a:r>
            <a:r>
              <a:rPr lang="en-US" sz="1200" baseline="0" dirty="0">
                <a:solidFill>
                  <a:srgbClr val="000000"/>
                </a:solidFill>
              </a:rPr>
              <a:t> </a:t>
            </a:r>
            <a:r>
              <a:rPr lang="en-US" sz="1100" dirty="0">
                <a:solidFill>
                  <a:srgbClr val="000000"/>
                </a:solidFill>
              </a:rPr>
              <a:t>Café Workers,</a:t>
            </a:r>
            <a:r>
              <a:rPr lang="en-US" sz="1100" baseline="0" dirty="0">
                <a:solidFill>
                  <a:srgbClr val="000000"/>
                </a:solidFill>
              </a:rPr>
              <a:t> </a:t>
            </a:r>
            <a:r>
              <a:rPr lang="en-US" sz="1100" dirty="0">
                <a:solidFill>
                  <a:srgbClr val="000000"/>
                </a:solidFill>
              </a:rPr>
              <a:t>Café Managers,</a:t>
            </a:r>
            <a:r>
              <a:rPr lang="en-US" sz="1100" baseline="0" dirty="0">
                <a:solidFill>
                  <a:srgbClr val="000000"/>
                </a:solidFill>
              </a:rPr>
              <a:t> </a:t>
            </a:r>
            <a:r>
              <a:rPr lang="en-US" sz="1100" dirty="0">
                <a:solidFill>
                  <a:srgbClr val="000000"/>
                </a:solidFill>
              </a:rPr>
              <a:t>AFSS</a:t>
            </a:r>
            <a:r>
              <a:rPr lang="en-US" sz="1100" baseline="0" dirty="0">
                <a:solidFill>
                  <a:srgbClr val="000000"/>
                </a:solidFill>
              </a:rPr>
              <a:t> and </a:t>
            </a:r>
            <a:r>
              <a:rPr lang="en-US" sz="1100" dirty="0">
                <a:solidFill>
                  <a:srgbClr val="000000"/>
                </a:solidFill>
              </a:rPr>
              <a:t>Substitute Café Workers.</a:t>
            </a:r>
          </a:p>
        </p:txBody>
      </p:sp>
      <p:sp>
        <p:nvSpPr>
          <p:cNvPr id="4" name="Slide Number Placeholder 3"/>
          <p:cNvSpPr>
            <a:spLocks noGrp="1"/>
          </p:cNvSpPr>
          <p:nvPr>
            <p:ph type="sldNum" sz="quarter" idx="10"/>
          </p:nvPr>
        </p:nvSpPr>
        <p:spPr/>
        <p:txBody>
          <a:bodyPr/>
          <a:lstStyle/>
          <a:p>
            <a:fld id="{D516E0BC-51EE-4218-A209-CC610A508EDD}" type="slidenum">
              <a:rPr lang="en-US" smtClean="0"/>
              <a:t>6</a:t>
            </a:fld>
            <a:endParaRPr lang="en-US" dirty="0"/>
          </a:p>
        </p:txBody>
      </p:sp>
    </p:spTree>
    <p:extLst>
      <p:ext uri="{BB962C8B-B14F-4D97-AF65-F5344CB8AC3E}">
        <p14:creationId xmlns:p14="http://schemas.microsoft.com/office/powerpoint/2010/main" val="2058637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a:t>
            </a:r>
            <a:r>
              <a:rPr lang="en-US" b="1" baseline="0" dirty="0"/>
              <a:t> </a:t>
            </a:r>
            <a:r>
              <a:rPr lang="en-US" b="0" baseline="0" dirty="0"/>
              <a:t>The Food Service Division Time Sheets have been simplified for our staff.</a:t>
            </a:r>
          </a:p>
          <a:p>
            <a:r>
              <a:rPr lang="en-US" b="0" baseline="0" dirty="0"/>
              <a:t>We will briefly cover the individual sections.</a:t>
            </a:r>
          </a:p>
          <a:p>
            <a:r>
              <a:rPr lang="en-US" b="0" baseline="0" dirty="0"/>
              <a:t>The heading section requires the Employee’s Name, Employee Number and the School where the employee resides. In addition, this section includes the Location Code, Pay Period Month and the Year.</a:t>
            </a:r>
            <a:endParaRPr lang="en-US" b="1" dirty="0"/>
          </a:p>
        </p:txBody>
      </p:sp>
      <p:sp>
        <p:nvSpPr>
          <p:cNvPr id="4" name="Slide Number Placeholder 3"/>
          <p:cNvSpPr>
            <a:spLocks noGrp="1"/>
          </p:cNvSpPr>
          <p:nvPr>
            <p:ph type="sldNum" sz="quarter" idx="10"/>
          </p:nvPr>
        </p:nvSpPr>
        <p:spPr/>
        <p:txBody>
          <a:bodyPr/>
          <a:lstStyle/>
          <a:p>
            <a:fld id="{D516E0BC-51EE-4218-A209-CC610A508EDD}" type="slidenum">
              <a:rPr lang="en-US" smtClean="0"/>
              <a:t>7</a:t>
            </a:fld>
            <a:endParaRPr lang="en-US" dirty="0"/>
          </a:p>
        </p:txBody>
      </p:sp>
    </p:spTree>
    <p:extLst>
      <p:ext uri="{BB962C8B-B14F-4D97-AF65-F5344CB8AC3E}">
        <p14:creationId xmlns:p14="http://schemas.microsoft.com/office/powerpoint/2010/main" val="17815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Our</a:t>
            </a:r>
            <a:r>
              <a:rPr lang="en-US" b="0" baseline="0" dirty="0"/>
              <a:t> new procedures no longer require the justification of time worked on individual tasks.</a:t>
            </a:r>
          </a:p>
          <a:p>
            <a:r>
              <a:rPr lang="en-US" b="0" baseline="0" dirty="0"/>
              <a:t>Consequently t</a:t>
            </a:r>
            <a:r>
              <a:rPr lang="en-US" b="0" dirty="0"/>
              <a:t>he second section, is a simple In and Out time recording procedure. </a:t>
            </a:r>
          </a:p>
          <a:p>
            <a:r>
              <a:rPr lang="en-US" b="0" dirty="0"/>
              <a:t>This</a:t>
            </a:r>
            <a:r>
              <a:rPr lang="en-US" b="0" baseline="0" dirty="0"/>
              <a:t> must be filled out daily, by the employee, for </a:t>
            </a:r>
            <a:r>
              <a:rPr lang="en-US" b="1" baseline="0" dirty="0"/>
              <a:t>ALL </a:t>
            </a:r>
            <a:r>
              <a:rPr lang="en-US" b="0" baseline="0" dirty="0"/>
              <a:t>hours worked. These hours include their assigned hours and any additional or overtime accrued. The internal Timesheet is an addition, to the District Time Card, that remains in the Main Office with the SAA or the Office Manager. </a:t>
            </a:r>
          </a:p>
          <a:p>
            <a:r>
              <a:rPr lang="en-US" b="0" baseline="0" dirty="0"/>
              <a:t>For our purposes, the employees pay, will be based on this Food Service Timesheet.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It is still the employees responsibility to sign in and out on the District Time Card in the Main Office as well as filling in the Food Service Division Timesheet. </a:t>
            </a:r>
            <a:r>
              <a:rPr lang="en-US" sz="1200" b="1" dirty="0">
                <a:solidFill>
                  <a:srgbClr val="000000"/>
                </a:solidFill>
              </a:rPr>
              <a:t>Note: </a:t>
            </a:r>
            <a:r>
              <a:rPr lang="en-US" sz="1200" i="1" dirty="0">
                <a:solidFill>
                  <a:srgbClr val="000000"/>
                </a:solidFill>
              </a:rPr>
              <a:t>If</a:t>
            </a:r>
            <a:r>
              <a:rPr lang="en-US" sz="1200" dirty="0">
                <a:solidFill>
                  <a:srgbClr val="000000"/>
                </a:solidFill>
              </a:rPr>
              <a:t> employees qualify for a lunch break, the time will be reflected in the In/Out but will not be included in the total hours worked. *See the following</a:t>
            </a:r>
            <a:r>
              <a:rPr lang="en-US" sz="1200" baseline="0" dirty="0">
                <a:solidFill>
                  <a:srgbClr val="000000"/>
                </a:solidFill>
              </a:rPr>
              <a:t> </a:t>
            </a:r>
            <a:r>
              <a:rPr lang="en-US" sz="1200" dirty="0">
                <a:solidFill>
                  <a:srgbClr val="000000"/>
                </a:solidFill>
              </a:rPr>
              <a:t>examples.</a:t>
            </a:r>
          </a:p>
          <a:p>
            <a:endParaRPr lang="en-US" b="0" baseline="0" dirty="0"/>
          </a:p>
        </p:txBody>
      </p:sp>
      <p:sp>
        <p:nvSpPr>
          <p:cNvPr id="4" name="Slide Number Placeholder 3"/>
          <p:cNvSpPr>
            <a:spLocks noGrp="1"/>
          </p:cNvSpPr>
          <p:nvPr>
            <p:ph type="sldNum" sz="quarter" idx="10"/>
          </p:nvPr>
        </p:nvSpPr>
        <p:spPr/>
        <p:txBody>
          <a:bodyPr/>
          <a:lstStyle/>
          <a:p>
            <a:fld id="{D516E0BC-51EE-4218-A209-CC610A508EDD}" type="slidenum">
              <a:rPr lang="en-US" smtClean="0"/>
              <a:t>8</a:t>
            </a:fld>
            <a:endParaRPr lang="en-US" dirty="0"/>
          </a:p>
        </p:txBody>
      </p:sp>
    </p:spTree>
    <p:extLst>
      <p:ext uri="{BB962C8B-B14F-4D97-AF65-F5344CB8AC3E}">
        <p14:creationId xmlns:p14="http://schemas.microsoft.com/office/powerpoint/2010/main" val="2991536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a:t>
            </a:r>
            <a:r>
              <a:rPr lang="en-US" b="0" dirty="0"/>
              <a:t>This</a:t>
            </a:r>
            <a:r>
              <a:rPr lang="en-US" b="0" baseline="0" dirty="0"/>
              <a:t> is an example of the time record for a 4 hour worker. The worker signs In at 7:00 am and signs Out at 11:00 am. The total hours worked are 4, thus reflecting the actual hours worked without a break.</a:t>
            </a:r>
          </a:p>
        </p:txBody>
      </p:sp>
      <p:sp>
        <p:nvSpPr>
          <p:cNvPr id="4" name="Slide Number Placeholder 3"/>
          <p:cNvSpPr>
            <a:spLocks noGrp="1"/>
          </p:cNvSpPr>
          <p:nvPr>
            <p:ph type="sldNum" sz="quarter" idx="10"/>
          </p:nvPr>
        </p:nvSpPr>
        <p:spPr/>
        <p:txBody>
          <a:bodyPr/>
          <a:lstStyle/>
          <a:p>
            <a:fld id="{D516E0BC-51EE-4218-A209-CC610A508EDD}" type="slidenum">
              <a:rPr lang="en-US" smtClean="0"/>
              <a:t>9</a:t>
            </a:fld>
            <a:endParaRPr lang="en-US" dirty="0"/>
          </a:p>
        </p:txBody>
      </p:sp>
    </p:spTree>
    <p:extLst>
      <p:ext uri="{BB962C8B-B14F-4D97-AF65-F5344CB8AC3E}">
        <p14:creationId xmlns:p14="http://schemas.microsoft.com/office/powerpoint/2010/main" val="1387195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8" name="Picture 7" descr="Sunny Back.png"/>
          <p:cNvPicPr>
            <a:picLocks noChangeAspect="1"/>
          </p:cNvPicPr>
          <p:nvPr userDrawn="1"/>
        </p:nvPicPr>
        <p:blipFill>
          <a:blip r:embed="rId2">
            <a:alphaModFix amt="69000"/>
            <a:extLst>
              <a:ext uri="{28A0092B-C50C-407E-A947-70E740481C1C}">
                <a14:useLocalDpi xmlns:a14="http://schemas.microsoft.com/office/drawing/2010/main" val="0"/>
              </a:ext>
            </a:extLst>
          </a:blip>
          <a:stretch>
            <a:fillRect/>
          </a:stretch>
        </p:blipFill>
        <p:spPr>
          <a:xfrm>
            <a:off x="8195" y="-11207"/>
            <a:ext cx="9161434" cy="6880414"/>
          </a:xfrm>
          <a:prstGeom prst="rect">
            <a:avLst/>
          </a:prstGeom>
        </p:spPr>
      </p:pic>
      <p:sp>
        <p:nvSpPr>
          <p:cNvPr id="2" name="Title 1"/>
          <p:cNvSpPr>
            <a:spLocks noGrp="1"/>
          </p:cNvSpPr>
          <p:nvPr>
            <p:ph type="title"/>
          </p:nvPr>
        </p:nvSpPr>
        <p:spPr>
          <a:xfrm>
            <a:off x="2517586" y="1416176"/>
            <a:ext cx="6626413" cy="1362075"/>
          </a:xfrm>
        </p:spPr>
        <p:txBody>
          <a:bodyPr anchor="t">
            <a:noAutofit/>
          </a:bodyPr>
          <a:lstStyle>
            <a:lvl1pPr algn="ctr">
              <a:defRPr sz="4400" b="1" cap="all">
                <a:solidFill>
                  <a:srgbClr val="0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392DC5D-2FFA-1D43-BE67-4498328BF505}" type="datetimeFigureOut">
              <a:rPr lang="en-US" smtClean="0"/>
              <a:t>1/10/2021</a:t>
            </a:fld>
            <a:endParaRPr lang="en-US" dirty="0"/>
          </a:p>
        </p:txBody>
      </p:sp>
      <p:pic>
        <p:nvPicPr>
          <p:cNvPr id="7" name="Picture 6" descr="FSD PPP 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95" y="0"/>
            <a:ext cx="2694791" cy="6858000"/>
          </a:xfrm>
          <a:prstGeom prst="rect">
            <a:avLst/>
          </a:prstGeom>
        </p:spPr>
      </p:pic>
      <p:sp>
        <p:nvSpPr>
          <p:cNvPr id="16" name="Text Placeholder 15"/>
          <p:cNvSpPr>
            <a:spLocks noGrp="1"/>
          </p:cNvSpPr>
          <p:nvPr>
            <p:ph type="body" sz="quarter" idx="11" hasCustomPrompt="1"/>
          </p:nvPr>
        </p:nvSpPr>
        <p:spPr>
          <a:xfrm>
            <a:off x="2517775" y="6142038"/>
            <a:ext cx="6626225" cy="715962"/>
          </a:xfrm>
        </p:spPr>
        <p:txBody>
          <a:bodyPr/>
          <a:lstStyle>
            <a:lvl1pPr marL="0" indent="0" algn="ctr" eaLnBrk="1" fontAlgn="base" hangingPunct="1">
              <a:lnSpc>
                <a:spcPct val="90000"/>
              </a:lnSpc>
              <a:spcBef>
                <a:spcPct val="20000"/>
              </a:spcBef>
              <a:spcAft>
                <a:spcPct val="0"/>
              </a:spcAft>
              <a:buFontTx/>
              <a:buNone/>
              <a:defRPr sz="2400"/>
            </a:lvl1pPr>
          </a:lstStyle>
          <a:p>
            <a:pPr algn="ctr" eaLnBrk="1" fontAlgn="base" hangingPunct="1">
              <a:lnSpc>
                <a:spcPct val="90000"/>
              </a:lnSpc>
              <a:spcBef>
                <a:spcPct val="20000"/>
              </a:spcBef>
              <a:spcAft>
                <a:spcPct val="0"/>
              </a:spcAft>
            </a:pPr>
            <a:r>
              <a:rPr lang="en-US" altLang="en-US" sz="2400" dirty="0">
                <a:solidFill>
                  <a:srgbClr val="000000"/>
                </a:solidFill>
                <a:latin typeface="Calibri" pitchFamily="34" charset="0"/>
              </a:rPr>
              <a:t>Provided by the LAUSD Food Services Division</a:t>
            </a:r>
          </a:p>
        </p:txBody>
      </p:sp>
      <p:sp>
        <p:nvSpPr>
          <p:cNvPr id="22" name="Text Placeholder 21"/>
          <p:cNvSpPr>
            <a:spLocks noGrp="1"/>
          </p:cNvSpPr>
          <p:nvPr>
            <p:ph type="body" sz="quarter" idx="12" hasCustomPrompt="1"/>
          </p:nvPr>
        </p:nvSpPr>
        <p:spPr>
          <a:xfrm>
            <a:off x="7562850" y="6626225"/>
            <a:ext cx="1581150" cy="231775"/>
          </a:xfrm>
        </p:spPr>
        <p:txBody>
          <a:bodyPr>
            <a:noAutofit/>
          </a:bodyPr>
          <a:lstStyle>
            <a:lvl1pPr marL="0" indent="0" algn="ctr">
              <a:buFontTx/>
              <a:buNone/>
              <a:defRPr sz="1200" baseline="0">
                <a:latin typeface="Calibri" panose="020F0502020204030204" pitchFamily="34" charset="0"/>
              </a:defRPr>
            </a:lvl1pPr>
          </a:lstStyle>
          <a:p>
            <a:pPr lvl="0"/>
            <a:r>
              <a:rPr lang="en-US" sz="1200" baseline="0" dirty="0"/>
              <a:t>00.00.0000</a:t>
            </a:r>
            <a:endParaRPr lang="en-US" dirty="0"/>
          </a:p>
        </p:txBody>
      </p:sp>
    </p:spTree>
    <p:extLst>
      <p:ext uri="{BB962C8B-B14F-4D97-AF65-F5344CB8AC3E}">
        <p14:creationId xmlns:p14="http://schemas.microsoft.com/office/powerpoint/2010/main" val="311798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355466"/>
            <a:ext cx="8229600" cy="4856761"/>
          </a:xfrm>
        </p:spPr>
        <p:txBody>
          <a:bodyPr/>
          <a:lstStyle>
            <a:lvl1pPr marL="0" indent="0">
              <a:buNone/>
              <a:defRPr sz="2800">
                <a:solidFill>
                  <a:srgbClr val="000000"/>
                </a:solidFill>
              </a:defRPr>
            </a:lvl1pPr>
            <a:lvl2pPr marL="742950" indent="-285750">
              <a:buFont typeface="Wingdings" panose="05000000000000000000" pitchFamily="2" charset="2"/>
              <a:buChar char="Ø"/>
              <a:defRPr sz="2600">
                <a:solidFill>
                  <a:srgbClr val="000000"/>
                </a:solidFill>
              </a:defRPr>
            </a:lvl2pPr>
            <a:lvl3pPr marL="1139825" indent="-225425">
              <a:buFont typeface="Arial" panose="020B0604020202020204" pitchFamily="34" charset="0"/>
              <a:buChar char="•"/>
              <a:defRPr>
                <a:solidFill>
                  <a:srgbClr val="000000"/>
                </a:solidFill>
              </a:defRPr>
            </a:lvl3pPr>
          </a:lstStyle>
          <a:p>
            <a:pPr lvl="0"/>
            <a:r>
              <a:rPr lang="en-US" dirty="0"/>
              <a:t>Xx</a:t>
            </a:r>
          </a:p>
          <a:p>
            <a:pPr lvl="1"/>
            <a:r>
              <a:rPr lang="en-US" dirty="0"/>
              <a:t>Xx</a:t>
            </a:r>
          </a:p>
          <a:p>
            <a:pPr lvl="2"/>
            <a:r>
              <a:rPr lang="en-US" dirty="0"/>
              <a:t>Xx</a:t>
            </a:r>
          </a:p>
          <a:p>
            <a:pPr lvl="2"/>
            <a:endParaRPr lang="en-US" dirty="0"/>
          </a:p>
        </p:txBody>
      </p:sp>
      <p:sp>
        <p:nvSpPr>
          <p:cNvPr id="4" name="Date Placeholder 3"/>
          <p:cNvSpPr>
            <a:spLocks noGrp="1"/>
          </p:cNvSpPr>
          <p:nvPr>
            <p:ph type="dt" sz="half" idx="10"/>
          </p:nvPr>
        </p:nvSpPr>
        <p:spPr/>
        <p:txBody>
          <a:bodyPr/>
          <a:lstStyle/>
          <a:p>
            <a:fld id="{532762D3-DF72-D540-898C-C4A40E3E62D9}"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dirty="0"/>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
        <p:nvSpPr>
          <p:cNvPr id="10" name="Content Placeholder 2"/>
          <p:cNvSpPr>
            <a:spLocks noGrp="1"/>
          </p:cNvSpPr>
          <p:nvPr>
            <p:ph idx="13" hasCustomPrompt="1"/>
          </p:nvPr>
        </p:nvSpPr>
        <p:spPr>
          <a:xfrm>
            <a:off x="457200" y="505609"/>
            <a:ext cx="8229600" cy="806825"/>
          </a:xfrm>
        </p:spPr>
        <p:txBody>
          <a:bodyPr>
            <a:normAutofit/>
          </a:bodyPr>
          <a:lstStyle>
            <a:lvl1pPr marL="0" indent="0">
              <a:buNone/>
              <a:defRPr sz="4000" b="1" i="0" baseline="0">
                <a:solidFill>
                  <a:srgbClr val="000000"/>
                </a:solidFill>
                <a:latin typeface="Calibri" panose="020F0502020204030204" pitchFamily="34" charset="0"/>
              </a:defRPr>
            </a:lvl1pPr>
            <a:lvl2pPr marL="742950" indent="-285750">
              <a:buFont typeface="Wingdings" panose="05000000000000000000" pitchFamily="2" charset="2"/>
              <a:buChar char="Ø"/>
              <a:defRPr sz="2600">
                <a:solidFill>
                  <a:srgbClr val="000000"/>
                </a:solidFill>
              </a:defRPr>
            </a:lvl2pPr>
            <a:lvl3pPr marL="914400" indent="0">
              <a:buFont typeface="Arial" panose="020B0604020202020204" pitchFamily="34" charset="0"/>
              <a:buNone/>
              <a:defRPr>
                <a:solidFill>
                  <a:srgbClr val="000000"/>
                </a:solidFill>
              </a:defRPr>
            </a:lvl3pPr>
          </a:lstStyle>
          <a:p>
            <a:pPr lvl="0"/>
            <a:r>
              <a:rPr lang="en-US" dirty="0"/>
              <a:t>Click to Add Title</a:t>
            </a:r>
          </a:p>
        </p:txBody>
      </p:sp>
    </p:spTree>
    <p:extLst>
      <p:ext uri="{BB962C8B-B14F-4D97-AF65-F5344CB8AC3E}">
        <p14:creationId xmlns:p14="http://schemas.microsoft.com/office/powerpoint/2010/main" val="395349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mparis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000000"/>
                </a:solidFill>
              </a:defRPr>
            </a:lvl1pPr>
          </a:lstStyle>
          <a:p>
            <a:fld id="{532762D3-DF72-D540-898C-C4A40E3E62D9}" type="datetimeFigureOut">
              <a:rPr lang="en-US" smtClean="0"/>
              <a:pPr/>
              <a:t>1/10/2021</a:t>
            </a:fld>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59AE1649-C190-1E44-AAD5-C129AA553731}" type="slidenum">
              <a:rPr lang="en-US" smtClean="0"/>
              <a:pPr/>
              <a:t>‹#›</a:t>
            </a:fld>
            <a:endParaRPr lang="en-US" dirty="0"/>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
        <p:nvSpPr>
          <p:cNvPr id="9" name="Content Placeholder 3"/>
          <p:cNvSpPr>
            <a:spLocks noGrp="1"/>
          </p:cNvSpPr>
          <p:nvPr>
            <p:ph sz="half" idx="2" hasCustomPrompt="1"/>
          </p:nvPr>
        </p:nvSpPr>
        <p:spPr>
          <a:xfrm>
            <a:off x="457200" y="1862861"/>
            <a:ext cx="3943350" cy="4353977"/>
          </a:xfrm>
        </p:spPr>
        <p:txBody>
          <a:bodyPr/>
          <a:lstStyle>
            <a:lvl1pPr marL="0" indent="0">
              <a:buFontTx/>
              <a:buNone/>
              <a:defRPr sz="2800" b="0">
                <a:solidFill>
                  <a:srgbClr val="000000"/>
                </a:solidFill>
              </a:defRPr>
            </a:lvl1pPr>
            <a:lvl2pPr marL="173736" indent="-173736">
              <a:buFont typeface="Wingdings" panose="05000000000000000000" pitchFamily="2" charset="2"/>
              <a:buChar char="Ø"/>
              <a:defRPr sz="2000"/>
            </a:lvl2pPr>
            <a:lvl3pPr marL="465138" indent="-163513">
              <a:buClrTx/>
              <a:buFont typeface="Wingdings" panose="05000000000000000000" pitchFamily="2" charset="2"/>
              <a:buChar char="Ø"/>
              <a:defRPr sz="2600">
                <a:solidFill>
                  <a:srgbClr val="000000"/>
                </a:solidFill>
              </a:defRPr>
            </a:lvl3pPr>
            <a:lvl4pPr marL="684213" indent="-163513">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a:p>
            <a:pPr lvl="2"/>
            <a:r>
              <a:rPr lang="en-US" dirty="0"/>
              <a:t>Second level</a:t>
            </a:r>
          </a:p>
          <a:p>
            <a:pPr lvl="3"/>
            <a:r>
              <a:rPr lang="en-US" dirty="0"/>
              <a:t>Third level</a:t>
            </a:r>
          </a:p>
        </p:txBody>
      </p:sp>
      <p:sp>
        <p:nvSpPr>
          <p:cNvPr id="15" name="Content Placeholder 3"/>
          <p:cNvSpPr>
            <a:spLocks noGrp="1"/>
          </p:cNvSpPr>
          <p:nvPr>
            <p:ph sz="half" idx="13" hasCustomPrompt="1"/>
          </p:nvPr>
        </p:nvSpPr>
        <p:spPr>
          <a:xfrm>
            <a:off x="4743450" y="1862862"/>
            <a:ext cx="3943350" cy="4353976"/>
          </a:xfrm>
        </p:spPr>
        <p:txBody>
          <a:bodyPr/>
          <a:lstStyle>
            <a:lvl1pPr marL="0" indent="0">
              <a:buFontTx/>
              <a:buNone/>
              <a:defRPr sz="2800" b="0">
                <a:solidFill>
                  <a:srgbClr val="000000"/>
                </a:solidFill>
              </a:defRPr>
            </a:lvl1pPr>
            <a:lvl2pPr marL="173736" indent="-173736">
              <a:buFont typeface="Wingdings" panose="05000000000000000000" pitchFamily="2" charset="2"/>
              <a:buChar char="Ø"/>
              <a:defRPr sz="2000"/>
            </a:lvl2pPr>
            <a:lvl3pPr marL="465138" indent="-163513">
              <a:buClrTx/>
              <a:buFont typeface="Wingdings" panose="05000000000000000000" pitchFamily="2" charset="2"/>
              <a:buChar char="Ø"/>
              <a:defRPr sz="2600">
                <a:solidFill>
                  <a:srgbClr val="000000"/>
                </a:solidFill>
              </a:defRPr>
            </a:lvl3pPr>
            <a:lvl4pPr marL="684213" indent="-163513">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a:p>
            <a:pPr lvl="2"/>
            <a:r>
              <a:rPr lang="en-US" dirty="0"/>
              <a:t>Second level</a:t>
            </a:r>
          </a:p>
          <a:p>
            <a:pPr lvl="3"/>
            <a:r>
              <a:rPr lang="en-US" dirty="0"/>
              <a:t>Third level</a:t>
            </a:r>
          </a:p>
        </p:txBody>
      </p:sp>
      <p:sp>
        <p:nvSpPr>
          <p:cNvPr id="11" name="Content Placeholder 3"/>
          <p:cNvSpPr>
            <a:spLocks noGrp="1"/>
          </p:cNvSpPr>
          <p:nvPr>
            <p:ph sz="half" idx="14" hasCustomPrompt="1"/>
          </p:nvPr>
        </p:nvSpPr>
        <p:spPr>
          <a:xfrm>
            <a:off x="457200" y="494854"/>
            <a:ext cx="8229600" cy="763792"/>
          </a:xfrm>
        </p:spPr>
        <p:txBody>
          <a:bodyPr/>
          <a:lstStyle>
            <a:lvl1pPr marL="0" indent="0">
              <a:buFontTx/>
              <a:buNone/>
              <a:defRPr sz="4000" b="1" i="0" baseline="0">
                <a:solidFill>
                  <a:srgbClr val="000000"/>
                </a:solidFill>
                <a:latin typeface="Calibri" panose="020F0502020204030204" pitchFamily="34" charset="0"/>
              </a:defRPr>
            </a:lvl1pPr>
            <a:lvl2pPr marL="173736" indent="-173736">
              <a:buFont typeface="Wingdings" panose="05000000000000000000" pitchFamily="2" charset="2"/>
              <a:buChar char="Ø"/>
              <a:defRPr sz="2000"/>
            </a:lvl2pPr>
            <a:lvl3pPr marL="402336" indent="-164592">
              <a:buClrTx/>
              <a:buFont typeface="Wingdings" panose="05000000000000000000" pitchFamily="2" charset="2"/>
              <a:buChar char="Ø"/>
              <a:defRPr sz="2600">
                <a:solidFill>
                  <a:srgbClr val="000000"/>
                </a:solidFill>
              </a:defRPr>
            </a:lvl3pPr>
            <a:lvl4pPr marL="630936" indent="-164592">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p:txBody>
      </p:sp>
      <p:sp>
        <p:nvSpPr>
          <p:cNvPr id="16" name="Content Placeholder 3"/>
          <p:cNvSpPr>
            <a:spLocks noGrp="1"/>
          </p:cNvSpPr>
          <p:nvPr>
            <p:ph sz="half" idx="15" hasCustomPrompt="1"/>
          </p:nvPr>
        </p:nvSpPr>
        <p:spPr>
          <a:xfrm>
            <a:off x="467958" y="1301678"/>
            <a:ext cx="3943350" cy="527124"/>
          </a:xfrm>
        </p:spPr>
        <p:txBody>
          <a:bodyPr>
            <a:noAutofit/>
          </a:bodyPr>
          <a:lstStyle>
            <a:lvl1pPr marL="0" indent="0">
              <a:buFontTx/>
              <a:buNone/>
              <a:defRPr sz="2800" b="1" i="0" baseline="0">
                <a:solidFill>
                  <a:srgbClr val="000000"/>
                </a:solidFill>
                <a:latin typeface="Calibri" panose="020F0502020204030204" pitchFamily="34" charset="0"/>
              </a:defRPr>
            </a:lvl1pPr>
            <a:lvl2pPr marL="173736" indent="-173736">
              <a:buFont typeface="Wingdings" panose="05000000000000000000" pitchFamily="2" charset="2"/>
              <a:buChar char="Ø"/>
              <a:defRPr sz="2000"/>
            </a:lvl2pPr>
            <a:lvl3pPr marL="402336" indent="-164592">
              <a:buClrTx/>
              <a:buFont typeface="Wingdings" panose="05000000000000000000" pitchFamily="2" charset="2"/>
              <a:buChar char="Ø"/>
              <a:defRPr sz="2600">
                <a:solidFill>
                  <a:srgbClr val="000000"/>
                </a:solidFill>
              </a:defRPr>
            </a:lvl3pPr>
            <a:lvl4pPr marL="630936" indent="-164592">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p:txBody>
      </p:sp>
      <p:sp>
        <p:nvSpPr>
          <p:cNvPr id="17" name="Content Placeholder 3"/>
          <p:cNvSpPr>
            <a:spLocks noGrp="1"/>
          </p:cNvSpPr>
          <p:nvPr>
            <p:ph sz="half" idx="16" hasCustomPrompt="1"/>
          </p:nvPr>
        </p:nvSpPr>
        <p:spPr>
          <a:xfrm>
            <a:off x="4740672" y="1303466"/>
            <a:ext cx="3943350" cy="527124"/>
          </a:xfrm>
        </p:spPr>
        <p:txBody>
          <a:bodyPr>
            <a:noAutofit/>
          </a:bodyPr>
          <a:lstStyle>
            <a:lvl1pPr marL="0" indent="0">
              <a:buFontTx/>
              <a:buNone/>
              <a:defRPr sz="2800" b="1" i="0" baseline="0">
                <a:solidFill>
                  <a:srgbClr val="000000"/>
                </a:solidFill>
                <a:latin typeface="Calibri" panose="020F0502020204030204" pitchFamily="34" charset="0"/>
              </a:defRPr>
            </a:lvl1pPr>
            <a:lvl2pPr marL="173736" indent="-173736">
              <a:buFont typeface="Wingdings" panose="05000000000000000000" pitchFamily="2" charset="2"/>
              <a:buChar char="Ø"/>
              <a:defRPr sz="2000"/>
            </a:lvl2pPr>
            <a:lvl3pPr marL="402336" indent="-164592">
              <a:buClrTx/>
              <a:buFont typeface="Wingdings" panose="05000000000000000000" pitchFamily="2" charset="2"/>
              <a:buChar char="Ø"/>
              <a:defRPr sz="2600">
                <a:solidFill>
                  <a:srgbClr val="000000"/>
                </a:solidFill>
              </a:defRPr>
            </a:lvl3pPr>
            <a:lvl4pPr marL="630936" indent="-164592">
              <a:buClrTx/>
              <a:buFont typeface="Arial" panose="020B0604020202020204" pitchFamily="34" charset="0"/>
              <a:buChar char="•"/>
              <a:defRPr sz="2400">
                <a:solidFill>
                  <a:srgbClr val="000000"/>
                </a:solidFill>
              </a:defRPr>
            </a:lvl4pPr>
            <a:lvl5pPr>
              <a:defRPr sz="1600"/>
            </a:lvl5pPr>
            <a:lvl6pPr>
              <a:defRPr sz="1600"/>
            </a:lvl6pPr>
            <a:lvl7pPr>
              <a:defRPr sz="1600"/>
            </a:lvl7pPr>
            <a:lvl8pPr>
              <a:defRPr sz="1600"/>
            </a:lvl8pPr>
            <a:lvl9pPr>
              <a:defRPr sz="1600"/>
            </a:lvl9pPr>
          </a:lstStyle>
          <a:p>
            <a:pPr lvl="0"/>
            <a:r>
              <a:rPr lang="en-US" dirty="0"/>
              <a:t>Xx</a:t>
            </a:r>
          </a:p>
        </p:txBody>
      </p:sp>
    </p:spTree>
    <p:extLst>
      <p:ext uri="{BB962C8B-B14F-4D97-AF65-F5344CB8AC3E}">
        <p14:creationId xmlns:p14="http://schemas.microsoft.com/office/powerpoint/2010/main" val="427605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2762D3-DF72-D540-898C-C4A40E3E62D9}"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dirty="0"/>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Tree>
    <p:extLst>
      <p:ext uri="{BB962C8B-B14F-4D97-AF65-F5344CB8AC3E}">
        <p14:creationId xmlns:p14="http://schemas.microsoft.com/office/powerpoint/2010/main" val="164388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Las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2762D3-DF72-D540-898C-C4A40E3E62D9}" type="datetimeFigureOut">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AE1649-C190-1E44-AAD5-C129AA553731}" type="slidenum">
              <a:rPr lang="en-US" smtClean="0"/>
              <a:t>‹#›</a:t>
            </a:fld>
            <a:endParaRPr lang="en-US" dirty="0"/>
          </a:p>
        </p:txBody>
      </p:sp>
      <p:pic>
        <p:nvPicPr>
          <p:cNvPr id="8" name="Picture 7" descr="FSD PPP Temp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3162"/>
            <a:ext cx="9144000" cy="1064029"/>
          </a:xfrm>
          <a:prstGeom prst="rect">
            <a:avLst/>
          </a:prstGeom>
        </p:spPr>
      </p:pic>
      <p:sp>
        <p:nvSpPr>
          <p:cNvPr id="11" name="Text Box 7"/>
          <p:cNvSpPr txBox="1">
            <a:spLocks noChangeArrowheads="1"/>
          </p:cNvSpPr>
          <p:nvPr userDrawn="1"/>
        </p:nvSpPr>
        <p:spPr bwMode="auto">
          <a:xfrm>
            <a:off x="95776" y="5741138"/>
            <a:ext cx="6553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defTabSz="914400" eaLnBrk="0" fontAlgn="base" hangingPunct="0">
              <a:spcBef>
                <a:spcPct val="0"/>
              </a:spcBef>
              <a:spcAft>
                <a:spcPct val="0"/>
              </a:spcAft>
              <a:buFontTx/>
              <a:buNone/>
            </a:pPr>
            <a:r>
              <a:rPr lang="en-US" altLang="en-US" sz="1800" baseline="0" dirty="0">
                <a:solidFill>
                  <a:srgbClr val="000000"/>
                </a:solidFill>
              </a:rPr>
              <a:t>LAUSD Food Services Division  </a:t>
            </a:r>
          </a:p>
          <a:p>
            <a:pPr defTabSz="914400" eaLnBrk="0" fontAlgn="base" hangingPunct="0">
              <a:spcBef>
                <a:spcPct val="0"/>
              </a:spcBef>
              <a:spcAft>
                <a:spcPct val="0"/>
              </a:spcAft>
              <a:buFontTx/>
              <a:buNone/>
            </a:pPr>
            <a:r>
              <a:rPr lang="en-US" altLang="en-US" sz="1800" baseline="0" dirty="0">
                <a:solidFill>
                  <a:srgbClr val="000000"/>
                </a:solidFill>
              </a:rPr>
              <a:t>Nourishing Children to Achieve Excellence                             </a:t>
            </a:r>
          </a:p>
        </p:txBody>
      </p:sp>
      <p:sp>
        <p:nvSpPr>
          <p:cNvPr id="3" name="Text Placeholder 2"/>
          <p:cNvSpPr>
            <a:spLocks noGrp="1"/>
          </p:cNvSpPr>
          <p:nvPr>
            <p:ph type="body" sz="quarter" idx="13" hasCustomPrompt="1"/>
          </p:nvPr>
        </p:nvSpPr>
        <p:spPr>
          <a:xfrm>
            <a:off x="0" y="2119158"/>
            <a:ext cx="9144000" cy="1042987"/>
          </a:xfrm>
        </p:spPr>
        <p:txBody>
          <a:bodyPr>
            <a:normAutofit/>
          </a:bodyPr>
          <a:lstStyle>
            <a:lvl1pPr marL="0" indent="0" algn="ctr">
              <a:buFontTx/>
              <a:buNone/>
              <a:defRPr sz="4400" b="1"/>
            </a:lvl1pPr>
          </a:lstStyle>
          <a:p>
            <a:pPr lvl="0"/>
            <a:r>
              <a:rPr lang="en-US" dirty="0"/>
              <a:t>Questions?</a:t>
            </a:r>
          </a:p>
        </p:txBody>
      </p:sp>
      <p:sp>
        <p:nvSpPr>
          <p:cNvPr id="12" name="Text Placeholder 11"/>
          <p:cNvSpPr>
            <a:spLocks noGrp="1"/>
          </p:cNvSpPr>
          <p:nvPr>
            <p:ph type="body" sz="quarter" idx="14" hasCustomPrompt="1"/>
          </p:nvPr>
        </p:nvSpPr>
        <p:spPr>
          <a:xfrm>
            <a:off x="0" y="3237576"/>
            <a:ext cx="9144000" cy="968375"/>
          </a:xfrm>
        </p:spPr>
        <p:txBody>
          <a:bodyPr>
            <a:normAutofit/>
          </a:bodyPr>
          <a:lstStyle>
            <a:lvl1pPr marL="0" indent="0" algn="ctr">
              <a:buFontTx/>
              <a:buNone/>
              <a:defRPr sz="4000" b="1"/>
            </a:lvl1pPr>
          </a:lstStyle>
          <a:p>
            <a:pPr lvl="0"/>
            <a:r>
              <a:rPr lang="en-US" b="1" dirty="0"/>
              <a:t>Thank You!</a:t>
            </a:r>
            <a:endParaRPr lang="en-US" dirty="0"/>
          </a:p>
        </p:txBody>
      </p:sp>
    </p:spTree>
    <p:extLst>
      <p:ext uri="{BB962C8B-B14F-4D97-AF65-F5344CB8AC3E}">
        <p14:creationId xmlns:p14="http://schemas.microsoft.com/office/powerpoint/2010/main" val="1323451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fld id="{532762D3-DF72-D540-898C-C4A40E3E62D9}" type="datetimeFigureOut">
              <a:rPr lang="en-US" smtClean="0"/>
              <a:pPr/>
              <a:t>1/10/2021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fld id="{59AE1649-C190-1E44-AAD5-C129AA553731}" type="slidenum">
              <a:rPr lang="en-US" smtClean="0"/>
              <a:pPr/>
              <a:t>‹#›</a:t>
            </a:fld>
            <a:endParaRPr lang="en-US" dirty="0"/>
          </a:p>
        </p:txBody>
      </p:sp>
    </p:spTree>
    <p:extLst>
      <p:ext uri="{BB962C8B-B14F-4D97-AF65-F5344CB8AC3E}">
        <p14:creationId xmlns:p14="http://schemas.microsoft.com/office/powerpoint/2010/main" val="2610120627"/>
      </p:ext>
    </p:extLst>
  </p:cSld>
  <p:clrMap bg1="lt1" tx1="dk1" bg2="lt2" tx2="dk2" accent1="accent1" accent2="accent2" accent3="accent3" accent4="accent4" accent5="accent5" accent6="accent6" hlink="hlink" folHlink="folHlink"/>
  <p:sldLayoutIdLst>
    <p:sldLayoutId id="2147483664" r:id="rId1"/>
    <p:sldLayoutId id="2147483678" r:id="rId2"/>
    <p:sldLayoutId id="2147483681" r:id="rId3"/>
    <p:sldLayoutId id="2147483682" r:id="rId4"/>
    <p:sldLayoutId id="2147483679" r:id="rId5"/>
  </p:sldLayoutIdLst>
  <p:txStyles>
    <p:titleStyle>
      <a:lvl1pPr algn="ctr" defTabSz="4572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775" y="2127814"/>
            <a:ext cx="6626413" cy="2602371"/>
          </a:xfrm>
        </p:spPr>
        <p:txBody>
          <a:bodyPr/>
          <a:lstStyle/>
          <a:p>
            <a:r>
              <a:rPr lang="en-US" dirty="0"/>
              <a:t>Food Services:</a:t>
            </a:r>
            <a:br>
              <a:rPr lang="en-US" dirty="0"/>
            </a:br>
            <a:r>
              <a:rPr lang="en-US" dirty="0"/>
              <a:t>Time Reporting Requirements</a:t>
            </a:r>
          </a:p>
        </p:txBody>
      </p:sp>
      <p:sp>
        <p:nvSpPr>
          <p:cNvPr id="3" name="Text Placeholder 2"/>
          <p:cNvSpPr>
            <a:spLocks noGrp="1"/>
          </p:cNvSpPr>
          <p:nvPr>
            <p:ph type="body" sz="quarter" idx="11"/>
          </p:nvPr>
        </p:nvSpPr>
        <p:spPr/>
        <p:txBody>
          <a:bodyPr/>
          <a:lstStyle/>
          <a:p>
            <a:r>
              <a:rPr lang="en-US" altLang="en-US" dirty="0">
                <a:latin typeface="Calibri" pitchFamily="34" charset="0"/>
              </a:rPr>
              <a:t>Provided by the LAUSD Food Services Division</a:t>
            </a:r>
          </a:p>
        </p:txBody>
      </p:sp>
      <p:sp>
        <p:nvSpPr>
          <p:cNvPr id="4" name="Text Placeholder 3"/>
          <p:cNvSpPr>
            <a:spLocks noGrp="1"/>
          </p:cNvSpPr>
          <p:nvPr>
            <p:ph type="body" sz="quarter" idx="12"/>
          </p:nvPr>
        </p:nvSpPr>
        <p:spPr>
          <a:xfrm>
            <a:off x="7562850" y="6602161"/>
            <a:ext cx="1581150" cy="231775"/>
          </a:xfrm>
        </p:spPr>
        <p:txBody>
          <a:bodyPr/>
          <a:lstStyle/>
          <a:p>
            <a:r>
              <a:rPr lang="en-US" dirty="0"/>
              <a:t>1.10.2020</a:t>
            </a:r>
          </a:p>
        </p:txBody>
      </p:sp>
    </p:spTree>
    <p:extLst>
      <p:ext uri="{BB962C8B-B14F-4D97-AF65-F5344CB8AC3E}">
        <p14:creationId xmlns:p14="http://schemas.microsoft.com/office/powerpoint/2010/main" val="713134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r>
              <a:rPr lang="en-US" dirty="0"/>
              <a:t>*Example 2: 6.5 Hour Worker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10" y="1749087"/>
            <a:ext cx="8549640" cy="2159973"/>
          </a:xfrm>
          <a:prstGeom prst="rect">
            <a:avLst/>
          </a:prstGeom>
        </p:spPr>
      </p:pic>
      <p:sp>
        <p:nvSpPr>
          <p:cNvPr id="10" name="TextBox 9"/>
          <p:cNvSpPr txBox="1"/>
          <p:nvPr/>
        </p:nvSpPr>
        <p:spPr>
          <a:xfrm>
            <a:off x="867410" y="2343198"/>
            <a:ext cx="457200" cy="261610"/>
          </a:xfrm>
          <a:prstGeom prst="rect">
            <a:avLst/>
          </a:prstGeom>
          <a:noFill/>
        </p:spPr>
        <p:txBody>
          <a:bodyPr wrap="square" rtlCol="0">
            <a:spAutoFit/>
          </a:bodyPr>
          <a:lstStyle/>
          <a:p>
            <a:r>
              <a:rPr lang="en-US" sz="1100" b="1" dirty="0">
                <a:solidFill>
                  <a:srgbClr val="000000"/>
                </a:solidFill>
              </a:rPr>
              <a:t>7:00</a:t>
            </a:r>
            <a:endParaRPr lang="en-US" sz="1000" dirty="0">
              <a:solidFill>
                <a:srgbClr val="000000"/>
              </a:solidFill>
            </a:endParaRPr>
          </a:p>
        </p:txBody>
      </p:sp>
      <p:sp>
        <p:nvSpPr>
          <p:cNvPr id="15" name="TextBox 14"/>
          <p:cNvSpPr txBox="1"/>
          <p:nvPr/>
        </p:nvSpPr>
        <p:spPr>
          <a:xfrm>
            <a:off x="867410" y="2891303"/>
            <a:ext cx="529590" cy="430887"/>
          </a:xfrm>
          <a:prstGeom prst="rect">
            <a:avLst/>
          </a:prstGeom>
          <a:noFill/>
        </p:spPr>
        <p:txBody>
          <a:bodyPr wrap="square" rtlCol="0">
            <a:spAutoFit/>
          </a:bodyPr>
          <a:lstStyle/>
          <a:p>
            <a:r>
              <a:rPr lang="en-US" sz="1100" b="1" dirty="0">
                <a:solidFill>
                  <a:srgbClr val="000000"/>
                </a:solidFill>
              </a:rPr>
              <a:t>2:00</a:t>
            </a:r>
          </a:p>
          <a:p>
            <a:endParaRPr lang="en-US" sz="1100" b="1" dirty="0">
              <a:solidFill>
                <a:srgbClr val="000000"/>
              </a:solidFill>
            </a:endParaRPr>
          </a:p>
        </p:txBody>
      </p:sp>
      <p:sp>
        <p:nvSpPr>
          <p:cNvPr id="16" name="TextBox 15"/>
          <p:cNvSpPr txBox="1"/>
          <p:nvPr/>
        </p:nvSpPr>
        <p:spPr>
          <a:xfrm>
            <a:off x="867410" y="3340063"/>
            <a:ext cx="457200" cy="430887"/>
          </a:xfrm>
          <a:prstGeom prst="rect">
            <a:avLst/>
          </a:prstGeom>
          <a:noFill/>
        </p:spPr>
        <p:txBody>
          <a:bodyPr wrap="square" rtlCol="0">
            <a:spAutoFit/>
          </a:bodyPr>
          <a:lstStyle/>
          <a:p>
            <a:r>
              <a:rPr lang="en-US" sz="1100" b="1" dirty="0">
                <a:solidFill>
                  <a:srgbClr val="000000"/>
                </a:solidFill>
              </a:rPr>
              <a:t>6.5 HR</a:t>
            </a:r>
          </a:p>
        </p:txBody>
      </p:sp>
      <p:sp>
        <p:nvSpPr>
          <p:cNvPr id="17" name="TextBox 16"/>
          <p:cNvSpPr txBox="1"/>
          <p:nvPr/>
        </p:nvSpPr>
        <p:spPr>
          <a:xfrm>
            <a:off x="1358473" y="2343192"/>
            <a:ext cx="457200" cy="415498"/>
          </a:xfrm>
          <a:prstGeom prst="rect">
            <a:avLst/>
          </a:prstGeom>
          <a:noFill/>
        </p:spPr>
        <p:txBody>
          <a:bodyPr wrap="square" rtlCol="0">
            <a:spAutoFit/>
          </a:bodyPr>
          <a:lstStyle/>
          <a:p>
            <a:r>
              <a:rPr lang="en-US" sz="1100" b="1" dirty="0">
                <a:solidFill>
                  <a:srgbClr val="000000"/>
                </a:solidFill>
              </a:rPr>
              <a:t>7:00</a:t>
            </a:r>
          </a:p>
          <a:p>
            <a:endParaRPr lang="en-US" sz="1000" dirty="0">
              <a:solidFill>
                <a:srgbClr val="000000"/>
              </a:solidFill>
            </a:endParaRPr>
          </a:p>
        </p:txBody>
      </p:sp>
      <p:sp>
        <p:nvSpPr>
          <p:cNvPr id="11" name="TextBox 10"/>
          <p:cNvSpPr txBox="1"/>
          <p:nvPr/>
        </p:nvSpPr>
        <p:spPr>
          <a:xfrm>
            <a:off x="1383880" y="2882835"/>
            <a:ext cx="529590" cy="430887"/>
          </a:xfrm>
          <a:prstGeom prst="rect">
            <a:avLst/>
          </a:prstGeom>
          <a:noFill/>
        </p:spPr>
        <p:txBody>
          <a:bodyPr wrap="square" rtlCol="0">
            <a:spAutoFit/>
          </a:bodyPr>
          <a:lstStyle/>
          <a:p>
            <a:r>
              <a:rPr lang="en-US" sz="1100" b="1" dirty="0">
                <a:solidFill>
                  <a:srgbClr val="000000"/>
                </a:solidFill>
              </a:rPr>
              <a:t>2:00</a:t>
            </a:r>
          </a:p>
          <a:p>
            <a:endParaRPr lang="en-US" sz="1100" b="1" dirty="0">
              <a:solidFill>
                <a:srgbClr val="000000"/>
              </a:solidFill>
            </a:endParaRPr>
          </a:p>
        </p:txBody>
      </p:sp>
      <p:sp>
        <p:nvSpPr>
          <p:cNvPr id="12" name="TextBox 11"/>
          <p:cNvSpPr txBox="1"/>
          <p:nvPr/>
        </p:nvSpPr>
        <p:spPr>
          <a:xfrm>
            <a:off x="1383880" y="3331595"/>
            <a:ext cx="457200" cy="430887"/>
          </a:xfrm>
          <a:prstGeom prst="rect">
            <a:avLst/>
          </a:prstGeom>
          <a:noFill/>
        </p:spPr>
        <p:txBody>
          <a:bodyPr wrap="square" rtlCol="0">
            <a:spAutoFit/>
          </a:bodyPr>
          <a:lstStyle/>
          <a:p>
            <a:r>
              <a:rPr lang="en-US" sz="1100" b="1" dirty="0">
                <a:solidFill>
                  <a:srgbClr val="000000"/>
                </a:solidFill>
              </a:rPr>
              <a:t>6.5 HR</a:t>
            </a:r>
          </a:p>
        </p:txBody>
      </p:sp>
      <p:sp>
        <p:nvSpPr>
          <p:cNvPr id="13" name="TextBox 12"/>
          <p:cNvSpPr txBox="1"/>
          <p:nvPr/>
        </p:nvSpPr>
        <p:spPr>
          <a:xfrm>
            <a:off x="328499" y="4111544"/>
            <a:ext cx="5708744" cy="2062103"/>
          </a:xfrm>
          <a:prstGeom prst="rect">
            <a:avLst/>
          </a:prstGeom>
          <a:noFill/>
        </p:spPr>
        <p:txBody>
          <a:bodyPr wrap="square" rtlCol="0">
            <a:spAutoFit/>
          </a:bodyPr>
          <a:lstStyle/>
          <a:p>
            <a:r>
              <a:rPr lang="en-US" sz="2400" dirty="0">
                <a:solidFill>
                  <a:srgbClr val="000000"/>
                </a:solidFill>
              </a:rPr>
              <a:t>6.5 hour worker:</a:t>
            </a:r>
          </a:p>
          <a:p>
            <a:pPr marL="914400" lvl="1" indent="-457200">
              <a:buFont typeface="Wingdings" panose="05000000000000000000" pitchFamily="2" charset="2"/>
              <a:buChar char="Ø"/>
            </a:pPr>
            <a:r>
              <a:rPr lang="en-US" sz="2200" b="1" dirty="0">
                <a:solidFill>
                  <a:srgbClr val="000000"/>
                </a:solidFill>
              </a:rPr>
              <a:t>In: </a:t>
            </a:r>
          </a:p>
          <a:p>
            <a:pPr marL="1371600" lvl="2" indent="-457200">
              <a:buFont typeface="Arial" panose="020B0604020202020204" pitchFamily="34" charset="0"/>
              <a:buChar char="•"/>
            </a:pPr>
            <a:r>
              <a:rPr lang="en-US" sz="2000" dirty="0">
                <a:solidFill>
                  <a:srgbClr val="000000"/>
                </a:solidFill>
              </a:rPr>
              <a:t>7:00 am</a:t>
            </a:r>
          </a:p>
          <a:p>
            <a:pPr marL="914400" lvl="1" indent="-457200">
              <a:buFont typeface="Wingdings" panose="05000000000000000000" pitchFamily="2" charset="2"/>
              <a:buChar char="Ø"/>
            </a:pPr>
            <a:r>
              <a:rPr lang="en-US" sz="2200" b="1" dirty="0">
                <a:solidFill>
                  <a:srgbClr val="000000"/>
                </a:solidFill>
              </a:rPr>
              <a:t>Out: </a:t>
            </a:r>
          </a:p>
          <a:p>
            <a:pPr marL="1371600" lvl="2" indent="-457200">
              <a:buFont typeface="Arial" panose="020B0604020202020204" pitchFamily="34" charset="0"/>
              <a:buChar char="•"/>
            </a:pPr>
            <a:r>
              <a:rPr lang="en-US" sz="2000" dirty="0">
                <a:solidFill>
                  <a:srgbClr val="000000"/>
                </a:solidFill>
              </a:rPr>
              <a:t>2:00 pm</a:t>
            </a:r>
          </a:p>
          <a:p>
            <a:r>
              <a:rPr lang="en-US" sz="2000" b="1" dirty="0">
                <a:solidFill>
                  <a:srgbClr val="000000"/>
                </a:solidFill>
              </a:rPr>
              <a:t>Total = 6.5 Hours (excludes unpaid lunch)</a:t>
            </a:r>
          </a:p>
        </p:txBody>
      </p:sp>
      <p:sp>
        <p:nvSpPr>
          <p:cNvPr id="14" name="Content Placeholder 2">
            <a:extLst>
              <a:ext uri="{FF2B5EF4-FFF2-40B4-BE49-F238E27FC236}">
                <a16:creationId xmlns:a16="http://schemas.microsoft.com/office/drawing/2014/main" id="{74EC1DDC-B067-409F-838A-EBD55390C98B}"/>
              </a:ext>
            </a:extLst>
          </p:cNvPr>
          <p:cNvSpPr txBox="1">
            <a:spLocks/>
          </p:cNvSpPr>
          <p:nvPr/>
        </p:nvSpPr>
        <p:spPr>
          <a:xfrm>
            <a:off x="1988661" y="1437493"/>
            <a:ext cx="5189538" cy="43180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solidFill>
                  <a:srgbClr val="FF0000"/>
                </a:solidFill>
              </a:rPr>
              <a:t>Period: 1</a:t>
            </a:r>
            <a:r>
              <a:rPr lang="en-US" baseline="30000" dirty="0">
                <a:solidFill>
                  <a:srgbClr val="FF0000"/>
                </a:solidFill>
              </a:rPr>
              <a:t>st</a:t>
            </a:r>
            <a:r>
              <a:rPr lang="en-US" dirty="0">
                <a:solidFill>
                  <a:srgbClr val="FF0000"/>
                </a:solidFill>
              </a:rPr>
              <a:t> through 15</a:t>
            </a:r>
            <a:r>
              <a:rPr lang="en-US" baseline="30000" dirty="0">
                <a:solidFill>
                  <a:srgbClr val="FF0000"/>
                </a:solidFill>
              </a:rPr>
              <a:t>th</a:t>
            </a:r>
            <a:endParaRPr lang="en-US" dirty="0">
              <a:solidFill>
                <a:srgbClr val="FF0000"/>
              </a:solidFill>
            </a:endParaRPr>
          </a:p>
          <a:p>
            <a:pPr marL="0" indent="0" algn="ctr">
              <a:buFont typeface="Arial"/>
              <a:buNone/>
            </a:pPr>
            <a:endParaRPr lang="en-US" dirty="0">
              <a:solidFill>
                <a:srgbClr val="FF0000"/>
              </a:solidFill>
            </a:endParaRPr>
          </a:p>
        </p:txBody>
      </p:sp>
    </p:spTree>
    <p:extLst>
      <p:ext uri="{BB962C8B-B14F-4D97-AF65-F5344CB8AC3E}">
        <p14:creationId xmlns:p14="http://schemas.microsoft.com/office/powerpoint/2010/main" val="302586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57200" y="505609"/>
            <a:ext cx="8686800" cy="806825"/>
          </a:xfrm>
        </p:spPr>
        <p:txBody>
          <a:bodyPr>
            <a:noAutofit/>
          </a:bodyPr>
          <a:lstStyle/>
          <a:p>
            <a:r>
              <a:rPr lang="en-US" dirty="0"/>
              <a:t>Example 3: 6.5 Hour Worker (Out Early)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08" y="1863096"/>
            <a:ext cx="8549640" cy="2159973"/>
          </a:xfrm>
          <a:prstGeom prst="rect">
            <a:avLst/>
          </a:prstGeom>
        </p:spPr>
      </p:pic>
      <p:sp>
        <p:nvSpPr>
          <p:cNvPr id="10" name="TextBox 9"/>
          <p:cNvSpPr txBox="1"/>
          <p:nvPr/>
        </p:nvSpPr>
        <p:spPr>
          <a:xfrm>
            <a:off x="926680" y="2534976"/>
            <a:ext cx="457200" cy="415498"/>
          </a:xfrm>
          <a:prstGeom prst="rect">
            <a:avLst/>
          </a:prstGeom>
          <a:noFill/>
        </p:spPr>
        <p:txBody>
          <a:bodyPr wrap="square" rtlCol="0">
            <a:spAutoFit/>
          </a:bodyPr>
          <a:lstStyle/>
          <a:p>
            <a:r>
              <a:rPr lang="en-US" sz="1100" b="1" dirty="0">
                <a:solidFill>
                  <a:srgbClr val="000000"/>
                </a:solidFill>
              </a:rPr>
              <a:t>7:00</a:t>
            </a:r>
          </a:p>
          <a:p>
            <a:endParaRPr lang="en-US" sz="1000" dirty="0">
              <a:solidFill>
                <a:srgbClr val="000000"/>
              </a:solidFill>
            </a:endParaRPr>
          </a:p>
        </p:txBody>
      </p:sp>
      <p:sp>
        <p:nvSpPr>
          <p:cNvPr id="15" name="TextBox 14"/>
          <p:cNvSpPr txBox="1"/>
          <p:nvPr/>
        </p:nvSpPr>
        <p:spPr>
          <a:xfrm>
            <a:off x="867410" y="3051119"/>
            <a:ext cx="529590" cy="430887"/>
          </a:xfrm>
          <a:prstGeom prst="rect">
            <a:avLst/>
          </a:prstGeom>
          <a:noFill/>
        </p:spPr>
        <p:txBody>
          <a:bodyPr wrap="square" rtlCol="0">
            <a:spAutoFit/>
          </a:bodyPr>
          <a:lstStyle/>
          <a:p>
            <a:r>
              <a:rPr lang="en-US" sz="1100" b="1" dirty="0">
                <a:solidFill>
                  <a:srgbClr val="000000"/>
                </a:solidFill>
              </a:rPr>
              <a:t>2:00</a:t>
            </a:r>
          </a:p>
          <a:p>
            <a:endParaRPr lang="en-US" sz="1100" b="1" dirty="0">
              <a:solidFill>
                <a:srgbClr val="000000"/>
              </a:solidFill>
            </a:endParaRPr>
          </a:p>
        </p:txBody>
      </p:sp>
      <p:sp>
        <p:nvSpPr>
          <p:cNvPr id="16" name="TextBox 15"/>
          <p:cNvSpPr txBox="1"/>
          <p:nvPr/>
        </p:nvSpPr>
        <p:spPr>
          <a:xfrm>
            <a:off x="890059" y="3508773"/>
            <a:ext cx="457200" cy="261610"/>
          </a:xfrm>
          <a:prstGeom prst="rect">
            <a:avLst/>
          </a:prstGeom>
          <a:noFill/>
        </p:spPr>
        <p:txBody>
          <a:bodyPr wrap="square" rtlCol="0">
            <a:spAutoFit/>
          </a:bodyPr>
          <a:lstStyle/>
          <a:p>
            <a:r>
              <a:rPr lang="en-US" sz="1100" b="1" dirty="0">
                <a:solidFill>
                  <a:srgbClr val="000000"/>
                </a:solidFill>
              </a:rPr>
              <a:t>6.5 </a:t>
            </a:r>
          </a:p>
        </p:txBody>
      </p:sp>
      <p:sp>
        <p:nvSpPr>
          <p:cNvPr id="17" name="TextBox 16"/>
          <p:cNvSpPr txBox="1"/>
          <p:nvPr/>
        </p:nvSpPr>
        <p:spPr>
          <a:xfrm>
            <a:off x="1397000" y="2562725"/>
            <a:ext cx="457200" cy="415498"/>
          </a:xfrm>
          <a:prstGeom prst="rect">
            <a:avLst/>
          </a:prstGeom>
          <a:noFill/>
        </p:spPr>
        <p:txBody>
          <a:bodyPr wrap="square" rtlCol="0">
            <a:spAutoFit/>
          </a:bodyPr>
          <a:lstStyle/>
          <a:p>
            <a:r>
              <a:rPr lang="en-US" sz="1100" b="1" dirty="0">
                <a:solidFill>
                  <a:srgbClr val="000000"/>
                </a:solidFill>
              </a:rPr>
              <a:t>7:00</a:t>
            </a:r>
          </a:p>
          <a:p>
            <a:endParaRPr lang="en-US" sz="1000" dirty="0">
              <a:solidFill>
                <a:srgbClr val="000000"/>
              </a:solidFill>
            </a:endParaRPr>
          </a:p>
        </p:txBody>
      </p:sp>
      <p:sp>
        <p:nvSpPr>
          <p:cNvPr id="11" name="TextBox 10"/>
          <p:cNvSpPr txBox="1"/>
          <p:nvPr/>
        </p:nvSpPr>
        <p:spPr>
          <a:xfrm>
            <a:off x="1383880" y="3076817"/>
            <a:ext cx="529590" cy="261610"/>
          </a:xfrm>
          <a:prstGeom prst="rect">
            <a:avLst/>
          </a:prstGeom>
          <a:noFill/>
        </p:spPr>
        <p:txBody>
          <a:bodyPr wrap="square" rtlCol="0">
            <a:spAutoFit/>
          </a:bodyPr>
          <a:lstStyle/>
          <a:p>
            <a:r>
              <a:rPr lang="en-US" sz="1100" b="1" dirty="0">
                <a:solidFill>
                  <a:srgbClr val="000000"/>
                </a:solidFill>
              </a:rPr>
              <a:t>9:00</a:t>
            </a:r>
          </a:p>
        </p:txBody>
      </p:sp>
      <p:sp>
        <p:nvSpPr>
          <p:cNvPr id="12" name="TextBox 11"/>
          <p:cNvSpPr txBox="1"/>
          <p:nvPr/>
        </p:nvSpPr>
        <p:spPr>
          <a:xfrm>
            <a:off x="1369908" y="3456503"/>
            <a:ext cx="529590" cy="430887"/>
          </a:xfrm>
          <a:prstGeom prst="rect">
            <a:avLst/>
          </a:prstGeom>
          <a:noFill/>
        </p:spPr>
        <p:txBody>
          <a:bodyPr wrap="square" rtlCol="0">
            <a:spAutoFit/>
          </a:bodyPr>
          <a:lstStyle/>
          <a:p>
            <a:r>
              <a:rPr lang="en-US" sz="1100" b="1" dirty="0">
                <a:solidFill>
                  <a:srgbClr val="000000"/>
                </a:solidFill>
              </a:rPr>
              <a:t>2 RG/ </a:t>
            </a:r>
            <a:r>
              <a:rPr lang="en-US" sz="1100" b="1" dirty="0">
                <a:solidFill>
                  <a:srgbClr val="FF0000"/>
                </a:solidFill>
              </a:rPr>
              <a:t>4.5 IL</a:t>
            </a:r>
            <a:endParaRPr lang="en-US" sz="1100" b="1" dirty="0">
              <a:solidFill>
                <a:srgbClr val="000000"/>
              </a:solidFill>
            </a:endParaRPr>
          </a:p>
        </p:txBody>
      </p:sp>
      <p:sp>
        <p:nvSpPr>
          <p:cNvPr id="13" name="TextBox 12"/>
          <p:cNvSpPr txBox="1"/>
          <p:nvPr/>
        </p:nvSpPr>
        <p:spPr>
          <a:xfrm>
            <a:off x="308610" y="4089171"/>
            <a:ext cx="8549640" cy="2154436"/>
          </a:xfrm>
          <a:prstGeom prst="rect">
            <a:avLst/>
          </a:prstGeom>
          <a:noFill/>
        </p:spPr>
        <p:txBody>
          <a:bodyPr wrap="square" rtlCol="0">
            <a:spAutoFit/>
          </a:bodyPr>
          <a:lstStyle/>
          <a:p>
            <a:r>
              <a:rPr lang="en-US" sz="2400" dirty="0">
                <a:solidFill>
                  <a:srgbClr val="000000"/>
                </a:solidFill>
              </a:rPr>
              <a:t>6.5 hour worker:</a:t>
            </a:r>
          </a:p>
          <a:p>
            <a:pPr marL="914400" lvl="1" indent="-457200">
              <a:buFont typeface="Wingdings" panose="05000000000000000000" pitchFamily="2" charset="2"/>
              <a:buChar char="Ø"/>
            </a:pPr>
            <a:r>
              <a:rPr lang="en-US" sz="2200" b="1" dirty="0">
                <a:solidFill>
                  <a:srgbClr val="000000"/>
                </a:solidFill>
              </a:rPr>
              <a:t>In</a:t>
            </a:r>
            <a:r>
              <a:rPr lang="en-US" sz="2200" dirty="0">
                <a:solidFill>
                  <a:srgbClr val="000000"/>
                </a:solidFill>
              </a:rPr>
              <a:t>: </a:t>
            </a:r>
          </a:p>
          <a:p>
            <a:pPr marL="1371600" lvl="2" indent="-457200">
              <a:buFont typeface="Arial" panose="020B0604020202020204" pitchFamily="34" charset="0"/>
              <a:buChar char="•"/>
            </a:pPr>
            <a:r>
              <a:rPr lang="en-US" sz="2200" dirty="0">
                <a:solidFill>
                  <a:srgbClr val="000000"/>
                </a:solidFill>
              </a:rPr>
              <a:t>7:00 am</a:t>
            </a:r>
            <a:endParaRPr lang="en-US" sz="2000" dirty="0">
              <a:solidFill>
                <a:srgbClr val="000000"/>
              </a:solidFill>
            </a:endParaRPr>
          </a:p>
          <a:p>
            <a:pPr marL="914400" lvl="1" indent="-457200">
              <a:buFont typeface="Wingdings" panose="05000000000000000000" pitchFamily="2" charset="2"/>
              <a:buChar char="Ø"/>
            </a:pPr>
            <a:r>
              <a:rPr lang="en-US" sz="2200" b="1" dirty="0">
                <a:solidFill>
                  <a:srgbClr val="000000"/>
                </a:solidFill>
              </a:rPr>
              <a:t>Out</a:t>
            </a:r>
            <a:r>
              <a:rPr lang="en-US" sz="2200" dirty="0">
                <a:solidFill>
                  <a:srgbClr val="000000"/>
                </a:solidFill>
              </a:rPr>
              <a:t>: </a:t>
            </a:r>
          </a:p>
          <a:p>
            <a:pPr marL="1371600" lvl="2" indent="-457200">
              <a:buFont typeface="Arial" panose="020B0604020202020204" pitchFamily="34" charset="0"/>
              <a:buChar char="•"/>
            </a:pPr>
            <a:r>
              <a:rPr lang="en-US" sz="2200" dirty="0">
                <a:solidFill>
                  <a:srgbClr val="000000"/>
                </a:solidFill>
              </a:rPr>
              <a:t>9:00 </a:t>
            </a:r>
            <a:endParaRPr lang="en-US" sz="2000" dirty="0">
              <a:solidFill>
                <a:srgbClr val="000000"/>
              </a:solidFill>
            </a:endParaRPr>
          </a:p>
          <a:p>
            <a:pPr marL="0" lvl="2"/>
            <a:r>
              <a:rPr lang="en-US" sz="2200" b="1" dirty="0">
                <a:solidFill>
                  <a:srgbClr val="000000"/>
                </a:solidFill>
              </a:rPr>
              <a:t>Total: 2 hours Regular, 4.5 hours Illness (reflected in Red)</a:t>
            </a:r>
          </a:p>
        </p:txBody>
      </p:sp>
      <p:sp>
        <p:nvSpPr>
          <p:cNvPr id="7" name="Content Placeholder 2"/>
          <p:cNvSpPr>
            <a:spLocks noGrp="1"/>
          </p:cNvSpPr>
          <p:nvPr>
            <p:ph idx="4294967295"/>
          </p:nvPr>
        </p:nvSpPr>
        <p:spPr>
          <a:xfrm>
            <a:off x="1988661" y="1552595"/>
            <a:ext cx="5189538" cy="433387"/>
          </a:xfrm>
        </p:spPr>
        <p:txBody>
          <a:bodyPr>
            <a:normAutofit fontScale="85000" lnSpcReduction="20000"/>
          </a:bodyPr>
          <a:lstStyle/>
          <a:p>
            <a:pPr marL="0" indent="0" algn="ctr">
              <a:buNone/>
            </a:pPr>
            <a:r>
              <a:rPr lang="en-US" dirty="0">
                <a:solidFill>
                  <a:srgbClr val="FF0000"/>
                </a:solidFill>
              </a:rPr>
              <a:t>Period: 1</a:t>
            </a:r>
            <a:r>
              <a:rPr lang="en-US" baseline="30000" dirty="0">
                <a:solidFill>
                  <a:srgbClr val="FF0000"/>
                </a:solidFill>
              </a:rPr>
              <a:t>st</a:t>
            </a:r>
            <a:r>
              <a:rPr lang="en-US" dirty="0">
                <a:solidFill>
                  <a:srgbClr val="FF0000"/>
                </a:solidFill>
              </a:rPr>
              <a:t> through 15</a:t>
            </a:r>
            <a:r>
              <a:rPr lang="en-US" baseline="30000" dirty="0">
                <a:solidFill>
                  <a:srgbClr val="FF0000"/>
                </a:solidFill>
              </a:rPr>
              <a:t>th</a:t>
            </a:r>
            <a:endParaRPr lang="en-US" dirty="0">
              <a:solidFill>
                <a:srgbClr val="FF0000"/>
              </a:solidFill>
            </a:endParaRPr>
          </a:p>
          <a:p>
            <a:pPr marL="0" indent="0" algn="ctr">
              <a:buNone/>
            </a:pPr>
            <a:endParaRPr lang="en-US" dirty="0">
              <a:solidFill>
                <a:srgbClr val="FF0000"/>
              </a:solidFill>
            </a:endParaRPr>
          </a:p>
        </p:txBody>
      </p:sp>
    </p:spTree>
    <p:extLst>
      <p:ext uri="{BB962C8B-B14F-4D97-AF65-F5344CB8AC3E}">
        <p14:creationId xmlns:p14="http://schemas.microsoft.com/office/powerpoint/2010/main" val="137063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EA1B08-0CD5-4A0B-81F9-3C7578340FB9}"/>
              </a:ext>
            </a:extLst>
          </p:cNvPr>
          <p:cNvPicPr>
            <a:picLocks noChangeAspect="1"/>
          </p:cNvPicPr>
          <p:nvPr/>
        </p:nvPicPr>
        <p:blipFill>
          <a:blip r:embed="rId3"/>
          <a:stretch>
            <a:fillRect/>
          </a:stretch>
        </p:blipFill>
        <p:spPr>
          <a:xfrm>
            <a:off x="1315717" y="1160034"/>
            <a:ext cx="6512565" cy="2015943"/>
          </a:xfrm>
          <a:prstGeom prst="rect">
            <a:avLst/>
          </a:prstGeom>
          <a:ln>
            <a:solidFill>
              <a:srgbClr val="000000"/>
            </a:solidFill>
          </a:ln>
        </p:spPr>
      </p:pic>
      <p:sp>
        <p:nvSpPr>
          <p:cNvPr id="2" name="Content Placeholder 1"/>
          <p:cNvSpPr>
            <a:spLocks noGrp="1"/>
          </p:cNvSpPr>
          <p:nvPr>
            <p:ph idx="1"/>
          </p:nvPr>
        </p:nvSpPr>
        <p:spPr>
          <a:xfrm>
            <a:off x="457199" y="3429000"/>
            <a:ext cx="8444429" cy="3972374"/>
          </a:xfrm>
        </p:spPr>
        <p:txBody>
          <a:bodyPr>
            <a:normAutofit/>
          </a:bodyPr>
          <a:lstStyle/>
          <a:p>
            <a:r>
              <a:rPr lang="en-US" sz="2600" dirty="0"/>
              <a:t>Employee will sign after every pay period and Managers will sign staff timesheets after reviewing the form.</a:t>
            </a:r>
          </a:p>
          <a:p>
            <a:endParaRPr lang="en-US" sz="800" dirty="0"/>
          </a:p>
          <a:p>
            <a:pPr marL="342900" indent="-342900">
              <a:buFont typeface="Wingdings" panose="05000000000000000000" pitchFamily="2" charset="2"/>
              <a:buChar char="Ø"/>
            </a:pPr>
            <a:r>
              <a:rPr lang="en-US" sz="2400" dirty="0"/>
              <a:t>Employee signatures are a certification that all the time recorded and claimed is accurate </a:t>
            </a:r>
          </a:p>
          <a:p>
            <a:pPr marL="342900" indent="-342900">
              <a:buFont typeface="Wingdings" panose="05000000000000000000" pitchFamily="2" charset="2"/>
              <a:buChar char="Ø"/>
            </a:pPr>
            <a:r>
              <a:rPr lang="en-US" sz="2400" dirty="0"/>
              <a:t>Only the Manager’s signature is required on his/her timesheet</a:t>
            </a:r>
          </a:p>
          <a:p>
            <a:pPr marL="342900" indent="-342900">
              <a:buFont typeface="Wingdings" panose="05000000000000000000" pitchFamily="2" charset="2"/>
              <a:buChar char="Ø"/>
            </a:pPr>
            <a:r>
              <a:rPr lang="en-US" sz="2400" dirty="0"/>
              <a:t>Electronic signatures are not accepted</a:t>
            </a:r>
          </a:p>
        </p:txBody>
      </p:sp>
      <p:sp>
        <p:nvSpPr>
          <p:cNvPr id="3" name="Content Placeholder 2"/>
          <p:cNvSpPr>
            <a:spLocks noGrp="1"/>
          </p:cNvSpPr>
          <p:nvPr>
            <p:ph idx="13"/>
          </p:nvPr>
        </p:nvSpPr>
        <p:spPr>
          <a:xfrm>
            <a:off x="457200" y="353209"/>
            <a:ext cx="8229600" cy="806825"/>
          </a:xfrm>
        </p:spPr>
        <p:txBody>
          <a:bodyPr/>
          <a:lstStyle/>
          <a:p>
            <a:r>
              <a:rPr lang="en-US" dirty="0"/>
              <a:t>Required Signatures	</a:t>
            </a:r>
          </a:p>
        </p:txBody>
      </p:sp>
      <p:sp>
        <p:nvSpPr>
          <p:cNvPr id="7" name="Rectangle 6">
            <a:extLst>
              <a:ext uri="{FF2B5EF4-FFF2-40B4-BE49-F238E27FC236}">
                <a16:creationId xmlns:a16="http://schemas.microsoft.com/office/drawing/2014/main" id="{200291C7-8CC5-4C7B-8D1A-C7FAC7104A1F}"/>
              </a:ext>
            </a:extLst>
          </p:cNvPr>
          <p:cNvSpPr/>
          <p:nvPr/>
        </p:nvSpPr>
        <p:spPr>
          <a:xfrm>
            <a:off x="6577071" y="1270802"/>
            <a:ext cx="1421176" cy="80682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32D47A-ABB6-41A0-88A8-6272387A1396}"/>
              </a:ext>
            </a:extLst>
          </p:cNvPr>
          <p:cNvSpPr/>
          <p:nvPr/>
        </p:nvSpPr>
        <p:spPr>
          <a:xfrm>
            <a:off x="6577071" y="2472631"/>
            <a:ext cx="1421176" cy="80682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5997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r>
              <a:rPr lang="en-US" dirty="0"/>
              <a:t>Benefitted Time Codes</a:t>
            </a:r>
          </a:p>
        </p:txBody>
      </p:sp>
      <p:sp>
        <p:nvSpPr>
          <p:cNvPr id="4" name="TextBox 3"/>
          <p:cNvSpPr txBox="1"/>
          <p:nvPr/>
        </p:nvSpPr>
        <p:spPr>
          <a:xfrm>
            <a:off x="457200" y="1427967"/>
            <a:ext cx="3806328" cy="5047536"/>
          </a:xfrm>
          <a:prstGeom prst="rect">
            <a:avLst/>
          </a:prstGeom>
          <a:noFill/>
        </p:spPr>
        <p:txBody>
          <a:bodyPr wrap="square" rtlCol="0">
            <a:spAutoFit/>
          </a:bodyPr>
          <a:lstStyle/>
          <a:p>
            <a:r>
              <a:rPr lang="en-US" sz="2800" dirty="0">
                <a:solidFill>
                  <a:srgbClr val="000000"/>
                </a:solidFill>
              </a:rPr>
              <a:t>Benefitted Time Codes:</a:t>
            </a:r>
          </a:p>
          <a:p>
            <a:endParaRPr lang="en-US" sz="400" dirty="0">
              <a:solidFill>
                <a:srgbClr val="000000"/>
              </a:solidFill>
            </a:endParaRPr>
          </a:p>
          <a:p>
            <a:pPr marL="914400" indent="-457200">
              <a:buFont typeface="Wingdings" panose="05000000000000000000" pitchFamily="2" charset="2"/>
              <a:buChar char="Ø"/>
            </a:pPr>
            <a:r>
              <a:rPr lang="en-US" sz="2600" dirty="0">
                <a:solidFill>
                  <a:srgbClr val="000000"/>
                </a:solidFill>
              </a:rPr>
              <a:t>Documented in the “</a:t>
            </a:r>
            <a:r>
              <a:rPr lang="en-US" sz="2400" dirty="0">
                <a:solidFill>
                  <a:srgbClr val="000000"/>
                </a:solidFill>
              </a:rPr>
              <a:t>In-Out” portion of the Time Sheet</a:t>
            </a:r>
          </a:p>
          <a:p>
            <a:pPr marL="914400" indent="-457200">
              <a:buFont typeface="Wingdings" panose="05000000000000000000" pitchFamily="2" charset="2"/>
              <a:buChar char="Ø"/>
            </a:pPr>
            <a:endParaRPr lang="en-US" sz="400" dirty="0">
              <a:solidFill>
                <a:srgbClr val="000000"/>
              </a:solidFill>
            </a:endParaRPr>
          </a:p>
          <a:p>
            <a:pPr marL="914400" indent="-457200">
              <a:buFont typeface="Wingdings" panose="05000000000000000000" pitchFamily="2" charset="2"/>
              <a:buChar char="Ø"/>
            </a:pPr>
            <a:r>
              <a:rPr lang="en-US" sz="2600" dirty="0">
                <a:solidFill>
                  <a:srgbClr val="000000"/>
                </a:solidFill>
              </a:rPr>
              <a:t>Must be in </a:t>
            </a:r>
            <a:r>
              <a:rPr lang="en-US" sz="2600" b="1" dirty="0">
                <a:solidFill>
                  <a:srgbClr val="FF0000"/>
                </a:solidFill>
              </a:rPr>
              <a:t>Red</a:t>
            </a:r>
            <a:r>
              <a:rPr lang="en-US" sz="2600" b="1" dirty="0">
                <a:solidFill>
                  <a:srgbClr val="000000"/>
                </a:solidFill>
              </a:rPr>
              <a:t> </a:t>
            </a:r>
            <a:r>
              <a:rPr lang="en-US" sz="2600" dirty="0">
                <a:solidFill>
                  <a:srgbClr val="000000"/>
                </a:solidFill>
              </a:rPr>
              <a:t>ink</a:t>
            </a:r>
          </a:p>
          <a:p>
            <a:pPr marL="914400" indent="-457200">
              <a:buFont typeface="Wingdings" panose="05000000000000000000" pitchFamily="2" charset="2"/>
              <a:buChar char="Ø"/>
            </a:pPr>
            <a:r>
              <a:rPr lang="en-US" sz="2600" dirty="0">
                <a:solidFill>
                  <a:srgbClr val="000000"/>
                </a:solidFill>
              </a:rPr>
              <a:t>Absence forms are required to be completed upon the employee’s return.</a:t>
            </a:r>
          </a:p>
          <a:p>
            <a:endParaRPr lang="en-US" sz="2600" dirty="0">
              <a:solidFill>
                <a:srgbClr val="000000"/>
              </a:solidFill>
            </a:endParaRPr>
          </a:p>
          <a:p>
            <a:pPr marL="457200" indent="-457200">
              <a:buFont typeface="Wingdings" panose="05000000000000000000" pitchFamily="2" charset="2"/>
              <a:buChar char="Ø"/>
            </a:pPr>
            <a:endParaRPr lang="en-US" sz="2800" dirty="0">
              <a:solidFill>
                <a:srgbClr val="00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143" y="1160096"/>
            <a:ext cx="3918190" cy="4774040"/>
          </a:xfrm>
          <a:prstGeom prst="rect">
            <a:avLst/>
          </a:prstGeom>
        </p:spPr>
      </p:pic>
      <p:cxnSp>
        <p:nvCxnSpPr>
          <p:cNvPr id="12" name="Straight Connector 11"/>
          <p:cNvCxnSpPr/>
          <p:nvPr/>
        </p:nvCxnSpPr>
        <p:spPr>
          <a:xfrm>
            <a:off x="4424143" y="1427967"/>
            <a:ext cx="0" cy="430132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079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r>
              <a:rPr lang="en-US" dirty="0"/>
              <a:t>Manager Note Section</a:t>
            </a:r>
          </a:p>
        </p:txBody>
      </p:sp>
      <p:sp>
        <p:nvSpPr>
          <p:cNvPr id="5" name="TextBox 4"/>
          <p:cNvSpPr txBox="1"/>
          <p:nvPr/>
        </p:nvSpPr>
        <p:spPr>
          <a:xfrm>
            <a:off x="457199" y="1360516"/>
            <a:ext cx="7761383" cy="3416320"/>
          </a:xfrm>
          <a:prstGeom prst="rect">
            <a:avLst/>
          </a:prstGeom>
          <a:noFill/>
        </p:spPr>
        <p:txBody>
          <a:bodyPr wrap="square" rtlCol="0">
            <a:spAutoFit/>
          </a:bodyPr>
          <a:lstStyle/>
          <a:p>
            <a:r>
              <a:rPr lang="en-US" sz="2800" dirty="0">
                <a:solidFill>
                  <a:srgbClr val="000000"/>
                </a:solidFill>
              </a:rPr>
              <a:t>Manager’s Notes are used for:</a:t>
            </a:r>
          </a:p>
          <a:p>
            <a:pPr marL="914400" indent="-457200">
              <a:buFont typeface="Wingdings" panose="05000000000000000000" pitchFamily="2" charset="2"/>
              <a:buChar char="Ø"/>
            </a:pPr>
            <a:r>
              <a:rPr lang="en-US" sz="2600" dirty="0">
                <a:solidFill>
                  <a:srgbClr val="000000"/>
                </a:solidFill>
              </a:rPr>
              <a:t>Explanations for additional hours and overtime</a:t>
            </a:r>
          </a:p>
          <a:p>
            <a:pPr marL="914400" indent="-457200">
              <a:buFont typeface="Wingdings" panose="05000000000000000000" pitchFamily="2" charset="2"/>
              <a:buChar char="Ø"/>
            </a:pPr>
            <a:r>
              <a:rPr lang="en-US" sz="2600" dirty="0">
                <a:solidFill>
                  <a:srgbClr val="000000"/>
                </a:solidFill>
              </a:rPr>
              <a:t>Absences</a:t>
            </a:r>
          </a:p>
          <a:p>
            <a:pPr marL="914400" indent="-457200">
              <a:buFont typeface="Wingdings" panose="05000000000000000000" pitchFamily="2" charset="2"/>
              <a:buChar char="Ø"/>
            </a:pPr>
            <a:endParaRPr lang="en-US" sz="400" dirty="0">
              <a:solidFill>
                <a:srgbClr val="000000"/>
              </a:solidFill>
            </a:endParaRPr>
          </a:p>
          <a:p>
            <a:pPr marL="914400" indent="-457200">
              <a:buFont typeface="Wingdings" panose="05000000000000000000" pitchFamily="2" charset="2"/>
              <a:buChar char="Ø"/>
            </a:pPr>
            <a:r>
              <a:rPr lang="en-US" sz="2600" dirty="0">
                <a:solidFill>
                  <a:srgbClr val="000000"/>
                </a:solidFill>
              </a:rPr>
              <a:t>Clarification</a:t>
            </a:r>
          </a:p>
          <a:p>
            <a:pPr marL="914400" indent="-457200">
              <a:buFont typeface="Wingdings" panose="05000000000000000000" pitchFamily="2" charset="2"/>
              <a:buChar char="Ø"/>
            </a:pPr>
            <a:r>
              <a:rPr lang="en-US" sz="2600" dirty="0">
                <a:solidFill>
                  <a:srgbClr val="000000"/>
                </a:solidFill>
              </a:rPr>
              <a:t>Adjustments made to reported time</a:t>
            </a:r>
          </a:p>
          <a:p>
            <a:pPr marL="914400" indent="-457200">
              <a:buFont typeface="Wingdings" panose="05000000000000000000" pitchFamily="2" charset="2"/>
              <a:buChar char="Ø"/>
            </a:pPr>
            <a:r>
              <a:rPr lang="en-US" sz="2600" dirty="0">
                <a:solidFill>
                  <a:srgbClr val="000000"/>
                </a:solidFill>
              </a:rPr>
              <a:t>Errors on Timesheet</a:t>
            </a:r>
          </a:p>
          <a:p>
            <a:endParaRPr lang="en-US" sz="2600" dirty="0">
              <a:solidFill>
                <a:srgbClr val="000000"/>
              </a:solidFill>
            </a:endParaRPr>
          </a:p>
          <a:p>
            <a:pPr marL="457200" indent="-457200">
              <a:buFont typeface="Wingdings" panose="05000000000000000000" pitchFamily="2" charset="2"/>
              <a:buChar char="Ø"/>
            </a:pPr>
            <a:endParaRPr lang="en-US" sz="2800" dirty="0">
              <a:solidFill>
                <a:srgbClr val="000000"/>
              </a:solidFill>
            </a:endParaRPr>
          </a:p>
        </p:txBody>
      </p:sp>
    </p:spTree>
    <p:extLst>
      <p:ext uri="{BB962C8B-B14F-4D97-AF65-F5344CB8AC3E}">
        <p14:creationId xmlns:p14="http://schemas.microsoft.com/office/powerpoint/2010/main" val="280243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Forms that support attendance variations:</a:t>
            </a:r>
          </a:p>
          <a:p>
            <a:pPr marL="971550" lvl="1" indent="-457200"/>
            <a:r>
              <a:rPr lang="en-US" dirty="0"/>
              <a:t>Additional Time/Overtime form</a:t>
            </a:r>
          </a:p>
          <a:p>
            <a:pPr marL="971550" lvl="1" indent="-457200"/>
            <a:endParaRPr lang="en-US" sz="300" dirty="0"/>
          </a:p>
          <a:p>
            <a:pPr marL="971550" lvl="1" indent="-457200"/>
            <a:r>
              <a:rPr lang="en-US" dirty="0"/>
              <a:t>Mileage/Flat Rate form</a:t>
            </a:r>
          </a:p>
          <a:p>
            <a:pPr marL="971550" lvl="1" indent="-457200"/>
            <a:r>
              <a:rPr lang="en-US" dirty="0"/>
              <a:t>Certification/Request of Absence Forms</a:t>
            </a:r>
          </a:p>
          <a:p>
            <a:pPr marL="1368425" lvl="2" indent="-457200"/>
            <a:r>
              <a:rPr lang="en-US" dirty="0"/>
              <a:t>Illness</a:t>
            </a:r>
          </a:p>
          <a:p>
            <a:pPr marL="1368425" lvl="2" indent="-457200"/>
            <a:r>
              <a:rPr lang="en-US" dirty="0"/>
              <a:t>Non-</a:t>
            </a:r>
            <a:r>
              <a:rPr lang="en-US" dirty="0" err="1"/>
              <a:t>Ilness</a:t>
            </a:r>
            <a:endParaRPr lang="en-US" dirty="0"/>
          </a:p>
          <a:p>
            <a:pPr marL="1371600" lvl="1" indent="-457200"/>
            <a:endParaRPr lang="en-US" sz="600" dirty="0"/>
          </a:p>
          <a:p>
            <a:endParaRPr lang="en-US" dirty="0"/>
          </a:p>
          <a:p>
            <a:endParaRPr lang="en-US" dirty="0"/>
          </a:p>
        </p:txBody>
      </p:sp>
      <p:sp>
        <p:nvSpPr>
          <p:cNvPr id="3" name="Content Placeholder 2"/>
          <p:cNvSpPr>
            <a:spLocks noGrp="1"/>
          </p:cNvSpPr>
          <p:nvPr>
            <p:ph idx="13"/>
          </p:nvPr>
        </p:nvSpPr>
        <p:spPr/>
        <p:txBody>
          <a:bodyPr/>
          <a:lstStyle/>
          <a:p>
            <a:r>
              <a:rPr lang="en-US" dirty="0"/>
              <a:t>Supporting Forms</a:t>
            </a:r>
          </a:p>
        </p:txBody>
      </p:sp>
    </p:spTree>
    <p:extLst>
      <p:ext uri="{BB962C8B-B14F-4D97-AF65-F5344CB8AC3E}">
        <p14:creationId xmlns:p14="http://schemas.microsoft.com/office/powerpoint/2010/main" val="1889719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Autofit/>
          </a:bodyPr>
          <a:lstStyle/>
          <a:p>
            <a:r>
              <a:rPr lang="en-US" dirty="0"/>
              <a:t>Authorization for Additional or Overtime Hours</a:t>
            </a:r>
          </a:p>
        </p:txBody>
      </p:sp>
      <p:sp>
        <p:nvSpPr>
          <p:cNvPr id="4" name="TextBox 3"/>
          <p:cNvSpPr txBox="1"/>
          <p:nvPr/>
        </p:nvSpPr>
        <p:spPr>
          <a:xfrm>
            <a:off x="534542" y="1831548"/>
            <a:ext cx="4784446" cy="4154984"/>
          </a:xfrm>
          <a:prstGeom prst="rect">
            <a:avLst/>
          </a:prstGeom>
          <a:noFill/>
        </p:spPr>
        <p:txBody>
          <a:bodyPr wrap="square" rtlCol="0">
            <a:spAutoFit/>
          </a:bodyPr>
          <a:lstStyle/>
          <a:p>
            <a:r>
              <a:rPr lang="en-US" sz="2600" dirty="0">
                <a:solidFill>
                  <a:srgbClr val="000000"/>
                </a:solidFill>
              </a:rPr>
              <a:t>Authorization for Additional or Overtime Hours forms are filled out by:</a:t>
            </a:r>
          </a:p>
          <a:p>
            <a:pPr marL="914400" indent="-457200">
              <a:buFont typeface="Wingdings" panose="05000000000000000000" pitchFamily="2" charset="2"/>
              <a:buChar char="Ø"/>
            </a:pPr>
            <a:r>
              <a:rPr lang="en-US" sz="2600" dirty="0">
                <a:solidFill>
                  <a:srgbClr val="000000"/>
                </a:solidFill>
              </a:rPr>
              <a:t>Café Manager</a:t>
            </a:r>
          </a:p>
          <a:p>
            <a:pPr marL="914400" indent="-457200">
              <a:buFont typeface="Wingdings" panose="05000000000000000000" pitchFamily="2" charset="2"/>
              <a:buChar char="Ø"/>
            </a:pPr>
            <a:endParaRPr lang="en-US" sz="400" dirty="0">
              <a:solidFill>
                <a:srgbClr val="000000"/>
              </a:solidFill>
            </a:endParaRPr>
          </a:p>
          <a:p>
            <a:r>
              <a:rPr lang="en-US" sz="2600" dirty="0">
                <a:solidFill>
                  <a:srgbClr val="000000"/>
                </a:solidFill>
              </a:rPr>
              <a:t>Authorized by:</a:t>
            </a:r>
          </a:p>
          <a:p>
            <a:pPr marL="914400" indent="-457200">
              <a:buFont typeface="Wingdings" panose="05000000000000000000" pitchFamily="2" charset="2"/>
              <a:buChar char="Ø"/>
            </a:pPr>
            <a:r>
              <a:rPr lang="en-US" sz="2600" dirty="0">
                <a:solidFill>
                  <a:srgbClr val="000000"/>
                </a:solidFill>
              </a:rPr>
              <a:t>AFSS </a:t>
            </a:r>
          </a:p>
          <a:p>
            <a:pPr marL="914400" indent="-457200">
              <a:buFont typeface="Wingdings" panose="05000000000000000000" pitchFamily="2" charset="2"/>
              <a:buChar char="Ø"/>
            </a:pPr>
            <a:r>
              <a:rPr lang="en-US" sz="2600" dirty="0">
                <a:solidFill>
                  <a:srgbClr val="000000"/>
                </a:solidFill>
              </a:rPr>
              <a:t>Regional Food Services Manager</a:t>
            </a:r>
          </a:p>
          <a:p>
            <a:pPr marL="914400" indent="-457200">
              <a:buFont typeface="Wingdings" panose="05000000000000000000" pitchFamily="2" charset="2"/>
              <a:buChar char="Ø"/>
            </a:pPr>
            <a:r>
              <a:rPr lang="en-US" sz="2600" dirty="0">
                <a:solidFill>
                  <a:srgbClr val="000000"/>
                </a:solidFill>
              </a:rPr>
              <a:t>Food Services Administrator</a:t>
            </a:r>
            <a:endParaRPr lang="en-US" sz="2200" dirty="0">
              <a:solidFill>
                <a:srgbClr val="000000"/>
              </a:solidFill>
            </a:endParaRPr>
          </a:p>
        </p:txBody>
      </p:sp>
      <p:pic>
        <p:nvPicPr>
          <p:cNvPr id="5" name="Picture 4"/>
          <p:cNvPicPr>
            <a:picLocks noChangeAspect="1"/>
          </p:cNvPicPr>
          <p:nvPr/>
        </p:nvPicPr>
        <p:blipFill>
          <a:blip r:embed="rId3"/>
          <a:stretch>
            <a:fillRect/>
          </a:stretch>
        </p:blipFill>
        <p:spPr>
          <a:xfrm>
            <a:off x="5318988" y="1534627"/>
            <a:ext cx="3196210" cy="4106332"/>
          </a:xfrm>
          <a:prstGeom prst="rect">
            <a:avLst/>
          </a:prstGeom>
        </p:spPr>
      </p:pic>
    </p:spTree>
    <p:extLst>
      <p:ext uri="{BB962C8B-B14F-4D97-AF65-F5344CB8AC3E}">
        <p14:creationId xmlns:p14="http://schemas.microsoft.com/office/powerpoint/2010/main" val="177062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57200" y="505609"/>
            <a:ext cx="8229600" cy="755816"/>
          </a:xfrm>
        </p:spPr>
        <p:txBody>
          <a:bodyPr>
            <a:normAutofit/>
          </a:bodyPr>
          <a:lstStyle/>
          <a:p>
            <a:r>
              <a:rPr lang="en-US" dirty="0"/>
              <a:t>Header</a:t>
            </a:r>
          </a:p>
        </p:txBody>
      </p:sp>
      <p:pic>
        <p:nvPicPr>
          <p:cNvPr id="10" name="Picture 9"/>
          <p:cNvPicPr>
            <a:picLocks noChangeAspect="1"/>
          </p:cNvPicPr>
          <p:nvPr/>
        </p:nvPicPr>
        <p:blipFill>
          <a:blip r:embed="rId3"/>
          <a:stretch>
            <a:fillRect/>
          </a:stretch>
        </p:blipFill>
        <p:spPr>
          <a:xfrm>
            <a:off x="209502" y="2275060"/>
            <a:ext cx="8724996" cy="3321515"/>
          </a:xfrm>
          <a:prstGeom prst="rect">
            <a:avLst/>
          </a:prstGeom>
          <a:ln>
            <a:solidFill>
              <a:srgbClr val="000000"/>
            </a:solidFill>
          </a:ln>
        </p:spPr>
      </p:pic>
      <p:sp>
        <p:nvSpPr>
          <p:cNvPr id="5" name="Rectangle 4">
            <a:extLst>
              <a:ext uri="{FF2B5EF4-FFF2-40B4-BE49-F238E27FC236}">
                <a16:creationId xmlns:a16="http://schemas.microsoft.com/office/drawing/2014/main" id="{D9350EF1-521D-428A-954A-7BF7BC45BD67}"/>
              </a:ext>
            </a:extLst>
          </p:cNvPr>
          <p:cNvSpPr/>
          <p:nvPr/>
        </p:nvSpPr>
        <p:spPr>
          <a:xfrm>
            <a:off x="1448529" y="5095860"/>
            <a:ext cx="1074333" cy="369332"/>
          </a:xfrm>
          <a:prstGeom prst="rect">
            <a:avLst/>
          </a:prstGeom>
        </p:spPr>
        <p:txBody>
          <a:bodyPr wrap="none">
            <a:spAutoFit/>
          </a:bodyPr>
          <a:lstStyle/>
          <a:p>
            <a:r>
              <a:rPr lang="en-US" dirty="0">
                <a:solidFill>
                  <a:srgbClr val="FF0000"/>
                </a:solidFill>
              </a:rPr>
              <a:t>130-5310</a:t>
            </a:r>
          </a:p>
        </p:txBody>
      </p:sp>
      <p:sp>
        <p:nvSpPr>
          <p:cNvPr id="6" name="Rectangle 5">
            <a:extLst>
              <a:ext uri="{FF2B5EF4-FFF2-40B4-BE49-F238E27FC236}">
                <a16:creationId xmlns:a16="http://schemas.microsoft.com/office/drawing/2014/main" id="{015969D3-B9D2-4390-BA91-2336D2AE6892}"/>
              </a:ext>
            </a:extLst>
          </p:cNvPr>
          <p:cNvSpPr/>
          <p:nvPr/>
        </p:nvSpPr>
        <p:spPr>
          <a:xfrm>
            <a:off x="3373915" y="5694858"/>
            <a:ext cx="2396169" cy="646331"/>
          </a:xfrm>
          <a:prstGeom prst="rect">
            <a:avLst/>
          </a:prstGeom>
        </p:spPr>
        <p:txBody>
          <a:bodyPr wrap="square">
            <a:spAutoFit/>
          </a:bodyPr>
          <a:lstStyle/>
          <a:p>
            <a:pPr lvl="0"/>
            <a:r>
              <a:rPr lang="en-US" dirty="0">
                <a:solidFill>
                  <a:srgbClr val="FF0000"/>
                </a:solidFill>
              </a:rPr>
              <a:t>17025 (School Based)                           17028 (Central Office)</a:t>
            </a:r>
          </a:p>
        </p:txBody>
      </p:sp>
      <p:sp>
        <p:nvSpPr>
          <p:cNvPr id="7" name="TextBox 6"/>
          <p:cNvSpPr txBox="1"/>
          <p:nvPr/>
        </p:nvSpPr>
        <p:spPr>
          <a:xfrm>
            <a:off x="6934094" y="5128442"/>
            <a:ext cx="761377" cy="369332"/>
          </a:xfrm>
          <a:prstGeom prst="rect">
            <a:avLst/>
          </a:prstGeom>
          <a:noFill/>
        </p:spPr>
        <p:txBody>
          <a:bodyPr wrap="square" rtlCol="0">
            <a:spAutoFit/>
          </a:bodyPr>
          <a:lstStyle/>
          <a:p>
            <a:r>
              <a:rPr lang="en-US" dirty="0">
                <a:solidFill>
                  <a:srgbClr val="FF0000"/>
                </a:solidFill>
              </a:rPr>
              <a:t> SNP</a:t>
            </a:r>
          </a:p>
        </p:txBody>
      </p:sp>
      <p:sp>
        <p:nvSpPr>
          <p:cNvPr id="9" name="Arrow: Right 8">
            <a:extLst>
              <a:ext uri="{FF2B5EF4-FFF2-40B4-BE49-F238E27FC236}">
                <a16:creationId xmlns:a16="http://schemas.microsoft.com/office/drawing/2014/main" id="{8C20A58B-0CA0-4020-A503-7AACD2E4011E}"/>
              </a:ext>
            </a:extLst>
          </p:cNvPr>
          <p:cNvSpPr/>
          <p:nvPr/>
        </p:nvSpPr>
        <p:spPr>
          <a:xfrm rot="16200000">
            <a:off x="4211680" y="5397785"/>
            <a:ext cx="451692" cy="26894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
            <a:extLst>
              <a:ext uri="{FF2B5EF4-FFF2-40B4-BE49-F238E27FC236}">
                <a16:creationId xmlns:a16="http://schemas.microsoft.com/office/drawing/2014/main" id="{F2E01EF3-9D0A-4CCE-B6BB-4AAFE5B21739}"/>
              </a:ext>
            </a:extLst>
          </p:cNvPr>
          <p:cNvSpPr>
            <a:spLocks noGrp="1"/>
          </p:cNvSpPr>
          <p:nvPr>
            <p:ph idx="1"/>
          </p:nvPr>
        </p:nvSpPr>
        <p:spPr>
          <a:xfrm>
            <a:off x="490069" y="1286226"/>
            <a:ext cx="8444429" cy="2828581"/>
          </a:xfrm>
        </p:spPr>
        <p:txBody>
          <a:bodyPr>
            <a:normAutofit/>
          </a:bodyPr>
          <a:lstStyle/>
          <a:p>
            <a:r>
              <a:rPr lang="en-US" sz="2600" dirty="0"/>
              <a:t>Managers will complete the header of the form with all information requested.</a:t>
            </a:r>
          </a:p>
          <a:p>
            <a:endParaRPr lang="en-US" sz="800" dirty="0"/>
          </a:p>
        </p:txBody>
      </p:sp>
    </p:spTree>
    <p:extLst>
      <p:ext uri="{BB962C8B-B14F-4D97-AF65-F5344CB8AC3E}">
        <p14:creationId xmlns:p14="http://schemas.microsoft.com/office/powerpoint/2010/main" val="2348821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57200" y="505609"/>
            <a:ext cx="8229600" cy="1455394"/>
          </a:xfrm>
        </p:spPr>
        <p:txBody>
          <a:bodyPr>
            <a:normAutofit/>
          </a:bodyPr>
          <a:lstStyle/>
          <a:p>
            <a:r>
              <a:rPr lang="en-US" dirty="0"/>
              <a:t>Additional Hours/Overtime Worked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51" y="3294042"/>
            <a:ext cx="8358149" cy="2460748"/>
          </a:xfrm>
          <a:prstGeom prst="rect">
            <a:avLst/>
          </a:prstGeom>
          <a:ln>
            <a:solidFill>
              <a:srgbClr val="000000"/>
            </a:solidFill>
          </a:ln>
        </p:spPr>
      </p:pic>
      <p:sp>
        <p:nvSpPr>
          <p:cNvPr id="5" name="Rectangle 4">
            <a:extLst>
              <a:ext uri="{FF2B5EF4-FFF2-40B4-BE49-F238E27FC236}">
                <a16:creationId xmlns:a16="http://schemas.microsoft.com/office/drawing/2014/main" id="{5AA03CEB-D83F-4DFF-9558-F82F7A33D2B2}"/>
              </a:ext>
            </a:extLst>
          </p:cNvPr>
          <p:cNvSpPr/>
          <p:nvPr/>
        </p:nvSpPr>
        <p:spPr>
          <a:xfrm>
            <a:off x="567368" y="4506636"/>
            <a:ext cx="885179" cy="369332"/>
          </a:xfrm>
          <a:prstGeom prst="rect">
            <a:avLst/>
          </a:prstGeom>
        </p:spPr>
        <p:txBody>
          <a:bodyPr wrap="none">
            <a:spAutoFit/>
          </a:bodyPr>
          <a:lstStyle/>
          <a:p>
            <a:r>
              <a:rPr lang="en-US" dirty="0">
                <a:solidFill>
                  <a:srgbClr val="FF0000"/>
                </a:solidFill>
              </a:rPr>
              <a:t>1.26.20</a:t>
            </a:r>
          </a:p>
        </p:txBody>
      </p:sp>
      <p:sp>
        <p:nvSpPr>
          <p:cNvPr id="6" name="Rectangle 5">
            <a:extLst>
              <a:ext uri="{FF2B5EF4-FFF2-40B4-BE49-F238E27FC236}">
                <a16:creationId xmlns:a16="http://schemas.microsoft.com/office/drawing/2014/main" id="{906A51B5-DCDD-4908-9DAE-E01893E72A76}"/>
              </a:ext>
            </a:extLst>
          </p:cNvPr>
          <p:cNvSpPr/>
          <p:nvPr/>
        </p:nvSpPr>
        <p:spPr>
          <a:xfrm>
            <a:off x="3430448" y="4502134"/>
            <a:ext cx="558916" cy="369332"/>
          </a:xfrm>
          <a:prstGeom prst="rect">
            <a:avLst/>
          </a:prstGeom>
        </p:spPr>
        <p:txBody>
          <a:bodyPr wrap="square">
            <a:spAutoFit/>
          </a:bodyPr>
          <a:lstStyle/>
          <a:p>
            <a:pPr lvl="0"/>
            <a:r>
              <a:rPr lang="en-US" dirty="0">
                <a:solidFill>
                  <a:srgbClr val="FF0000"/>
                </a:solidFill>
              </a:rPr>
              <a:t>1.5</a:t>
            </a:r>
          </a:p>
        </p:txBody>
      </p:sp>
      <p:sp>
        <p:nvSpPr>
          <p:cNvPr id="8" name="TextBox 7">
            <a:extLst>
              <a:ext uri="{FF2B5EF4-FFF2-40B4-BE49-F238E27FC236}">
                <a16:creationId xmlns:a16="http://schemas.microsoft.com/office/drawing/2014/main" id="{6F9EBAEB-18BA-42AA-BBD3-748F44554971}"/>
              </a:ext>
            </a:extLst>
          </p:cNvPr>
          <p:cNvSpPr txBox="1"/>
          <p:nvPr/>
        </p:nvSpPr>
        <p:spPr>
          <a:xfrm>
            <a:off x="6854058" y="4519914"/>
            <a:ext cx="1476070" cy="369332"/>
          </a:xfrm>
          <a:prstGeom prst="rect">
            <a:avLst/>
          </a:prstGeom>
          <a:noFill/>
        </p:spPr>
        <p:txBody>
          <a:bodyPr wrap="square" rtlCol="0">
            <a:spAutoFit/>
          </a:bodyPr>
          <a:lstStyle/>
          <a:p>
            <a:r>
              <a:rPr lang="en-US" dirty="0">
                <a:solidFill>
                  <a:srgbClr val="FF0000"/>
                </a:solidFill>
              </a:rPr>
              <a:t> Hot Supper</a:t>
            </a:r>
          </a:p>
        </p:txBody>
      </p:sp>
      <p:sp>
        <p:nvSpPr>
          <p:cNvPr id="10" name="Rectangle 9">
            <a:extLst>
              <a:ext uri="{FF2B5EF4-FFF2-40B4-BE49-F238E27FC236}">
                <a16:creationId xmlns:a16="http://schemas.microsoft.com/office/drawing/2014/main" id="{326668D0-64BE-4A66-97B6-3B7E00020C42}"/>
              </a:ext>
            </a:extLst>
          </p:cNvPr>
          <p:cNvSpPr/>
          <p:nvPr/>
        </p:nvSpPr>
        <p:spPr>
          <a:xfrm>
            <a:off x="1973095" y="4506636"/>
            <a:ext cx="476412" cy="369332"/>
          </a:xfrm>
          <a:prstGeom prst="rect">
            <a:avLst/>
          </a:prstGeom>
        </p:spPr>
        <p:txBody>
          <a:bodyPr wrap="none">
            <a:spAutoFit/>
          </a:bodyPr>
          <a:lstStyle/>
          <a:p>
            <a:r>
              <a:rPr lang="en-US" dirty="0">
                <a:solidFill>
                  <a:srgbClr val="FF0000"/>
                </a:solidFill>
              </a:rPr>
              <a:t>6.5</a:t>
            </a:r>
          </a:p>
        </p:txBody>
      </p:sp>
      <p:sp>
        <p:nvSpPr>
          <p:cNvPr id="11" name="Content Placeholder 1">
            <a:extLst>
              <a:ext uri="{FF2B5EF4-FFF2-40B4-BE49-F238E27FC236}">
                <a16:creationId xmlns:a16="http://schemas.microsoft.com/office/drawing/2014/main" id="{7D8A3402-CF71-47A4-9D2C-A6EE5B2219D3}"/>
              </a:ext>
            </a:extLst>
          </p:cNvPr>
          <p:cNvSpPr txBox="1">
            <a:spLocks/>
          </p:cNvSpPr>
          <p:nvPr/>
        </p:nvSpPr>
        <p:spPr>
          <a:xfrm>
            <a:off x="490069" y="1628401"/>
            <a:ext cx="6681911" cy="160019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kern="1200">
                <a:solidFill>
                  <a:srgbClr val="000000"/>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Ø"/>
              <a:defRPr sz="2600" kern="1200">
                <a:solidFill>
                  <a:srgbClr val="000000"/>
                </a:solidFill>
                <a:latin typeface="+mn-lt"/>
                <a:ea typeface="+mn-ea"/>
                <a:cs typeface="+mn-cs"/>
              </a:defRPr>
            </a:lvl2pPr>
            <a:lvl3pPr marL="1139825" indent="-225425" algn="l" defTabSz="4572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t>Manager will complete additional time worked:</a:t>
            </a:r>
          </a:p>
          <a:p>
            <a:pPr lvl="1"/>
            <a:r>
              <a:rPr lang="en-US" sz="2400" dirty="0"/>
              <a:t>Date</a:t>
            </a:r>
          </a:p>
          <a:p>
            <a:pPr lvl="1"/>
            <a:r>
              <a:rPr lang="en-US" sz="2400" dirty="0"/>
              <a:t>Assigned Hours</a:t>
            </a:r>
          </a:p>
          <a:p>
            <a:endParaRPr lang="en-US" sz="800" dirty="0"/>
          </a:p>
        </p:txBody>
      </p:sp>
      <p:sp>
        <p:nvSpPr>
          <p:cNvPr id="12" name="Rectangle 11">
            <a:extLst>
              <a:ext uri="{FF2B5EF4-FFF2-40B4-BE49-F238E27FC236}">
                <a16:creationId xmlns:a16="http://schemas.microsoft.com/office/drawing/2014/main" id="{29810910-3116-4D2F-B7BA-3C0593573435}"/>
              </a:ext>
            </a:extLst>
          </p:cNvPr>
          <p:cNvSpPr/>
          <p:nvPr/>
        </p:nvSpPr>
        <p:spPr>
          <a:xfrm>
            <a:off x="6557148" y="2141912"/>
            <a:ext cx="3744264" cy="461665"/>
          </a:xfrm>
          <a:prstGeom prst="rect">
            <a:avLst/>
          </a:prstGeom>
        </p:spPr>
        <p:txBody>
          <a:bodyPr wrap="square">
            <a:spAutoFit/>
          </a:bodyPr>
          <a:lstStyle/>
          <a:p>
            <a:pPr marL="800100" lvl="1" indent="-342900">
              <a:buFont typeface="Wingdings" panose="05000000000000000000" pitchFamily="2" charset="2"/>
              <a:buChar char="Ø"/>
            </a:pPr>
            <a:r>
              <a:rPr lang="en-US" sz="2400" dirty="0">
                <a:solidFill>
                  <a:srgbClr val="000000"/>
                </a:solidFill>
              </a:rPr>
              <a:t>Reason</a:t>
            </a:r>
          </a:p>
        </p:txBody>
      </p:sp>
      <p:sp>
        <p:nvSpPr>
          <p:cNvPr id="13" name="Rectangle 12">
            <a:extLst>
              <a:ext uri="{FF2B5EF4-FFF2-40B4-BE49-F238E27FC236}">
                <a16:creationId xmlns:a16="http://schemas.microsoft.com/office/drawing/2014/main" id="{58AF5C66-17DF-4726-8806-5D61FA64B5DB}"/>
              </a:ext>
            </a:extLst>
          </p:cNvPr>
          <p:cNvSpPr/>
          <p:nvPr/>
        </p:nvSpPr>
        <p:spPr>
          <a:xfrm>
            <a:off x="2930122" y="2141912"/>
            <a:ext cx="3744264" cy="830997"/>
          </a:xfrm>
          <a:prstGeom prst="rect">
            <a:avLst/>
          </a:prstGeom>
        </p:spPr>
        <p:txBody>
          <a:bodyPr wrap="square">
            <a:spAutoFit/>
          </a:bodyPr>
          <a:lstStyle/>
          <a:p>
            <a:pPr marL="800100" lvl="1" indent="-342900">
              <a:buFont typeface="Wingdings" panose="05000000000000000000" pitchFamily="2" charset="2"/>
              <a:buChar char="Ø"/>
            </a:pPr>
            <a:r>
              <a:rPr lang="en-US" sz="2400" dirty="0">
                <a:solidFill>
                  <a:srgbClr val="000000"/>
                </a:solidFill>
              </a:rPr>
              <a:t>Total Additional Hours</a:t>
            </a:r>
          </a:p>
          <a:p>
            <a:pPr marL="800100" lvl="1" indent="-342900">
              <a:buFont typeface="Wingdings" panose="05000000000000000000" pitchFamily="2" charset="2"/>
              <a:buChar char="Ø"/>
            </a:pPr>
            <a:r>
              <a:rPr lang="en-US" sz="2400" dirty="0">
                <a:solidFill>
                  <a:srgbClr val="000000"/>
                </a:solidFill>
              </a:rPr>
              <a:t>Overtime Hours</a:t>
            </a:r>
          </a:p>
        </p:txBody>
      </p:sp>
    </p:spTree>
    <p:extLst>
      <p:ext uri="{BB962C8B-B14F-4D97-AF65-F5344CB8AC3E}">
        <p14:creationId xmlns:p14="http://schemas.microsoft.com/office/powerpoint/2010/main" val="74486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57200" y="505609"/>
            <a:ext cx="8229600" cy="721093"/>
          </a:xfrm>
        </p:spPr>
        <p:txBody>
          <a:bodyPr>
            <a:normAutofit/>
          </a:bodyPr>
          <a:lstStyle/>
          <a:p>
            <a:r>
              <a:rPr lang="en-US" dirty="0"/>
              <a:t>Verification Signature</a:t>
            </a:r>
          </a:p>
          <a:p>
            <a:endParaRPr lang="en-US" dirty="0"/>
          </a:p>
        </p:txBody>
      </p:sp>
      <p:pic>
        <p:nvPicPr>
          <p:cNvPr id="7" name="Picture 6"/>
          <p:cNvPicPr>
            <a:picLocks noChangeAspect="1"/>
          </p:cNvPicPr>
          <p:nvPr/>
        </p:nvPicPr>
        <p:blipFill rotWithShape="1">
          <a:blip r:embed="rId3"/>
          <a:srcRect l="5915" r="3946"/>
          <a:stretch/>
        </p:blipFill>
        <p:spPr>
          <a:xfrm>
            <a:off x="914401" y="4142343"/>
            <a:ext cx="7194014" cy="1878746"/>
          </a:xfrm>
          <a:prstGeom prst="rect">
            <a:avLst/>
          </a:prstGeom>
          <a:ln>
            <a:solidFill>
              <a:srgbClr val="000000"/>
            </a:solidFill>
          </a:ln>
        </p:spPr>
      </p:pic>
      <p:sp>
        <p:nvSpPr>
          <p:cNvPr id="9" name="Content Placeholder 1">
            <a:extLst>
              <a:ext uri="{FF2B5EF4-FFF2-40B4-BE49-F238E27FC236}">
                <a16:creationId xmlns:a16="http://schemas.microsoft.com/office/drawing/2014/main" id="{0F1B7CA0-F75E-4F74-A1E3-494BFA21E1A5}"/>
              </a:ext>
            </a:extLst>
          </p:cNvPr>
          <p:cNvSpPr>
            <a:spLocks noGrp="1"/>
          </p:cNvSpPr>
          <p:nvPr>
            <p:ph idx="1"/>
          </p:nvPr>
        </p:nvSpPr>
        <p:spPr>
          <a:xfrm>
            <a:off x="457201" y="1567149"/>
            <a:ext cx="8444429" cy="2542143"/>
          </a:xfrm>
        </p:spPr>
        <p:txBody>
          <a:bodyPr>
            <a:normAutofit/>
          </a:bodyPr>
          <a:lstStyle/>
          <a:p>
            <a:r>
              <a:rPr lang="en-US" sz="2400" dirty="0"/>
              <a:t>Employee signatures are a certification that all the time recorded and claimed on the form is accurate.</a:t>
            </a:r>
          </a:p>
          <a:p>
            <a:pPr marL="342900" indent="-342900">
              <a:buFont typeface="Wingdings" panose="05000000000000000000" pitchFamily="2" charset="2"/>
              <a:buChar char="Ø"/>
            </a:pPr>
            <a:r>
              <a:rPr lang="en-US" sz="2400" dirty="0"/>
              <a:t>Manager submits form to AFSS for approval for all staff and signs the </a:t>
            </a:r>
            <a:r>
              <a:rPr lang="en-US" sz="2400" b="1" i="1" dirty="0"/>
              <a:t>REQUESTED BY </a:t>
            </a:r>
            <a:r>
              <a:rPr lang="en-US" sz="2400" dirty="0"/>
              <a:t>section.</a:t>
            </a:r>
          </a:p>
          <a:p>
            <a:pPr marL="342900" indent="-342900">
              <a:buFont typeface="Wingdings" panose="05000000000000000000" pitchFamily="2" charset="2"/>
              <a:buChar char="Ø"/>
            </a:pPr>
            <a:r>
              <a:rPr lang="en-US" sz="2400" dirty="0"/>
              <a:t>Electronic signatures are accepted by the AFSS in the </a:t>
            </a:r>
            <a:r>
              <a:rPr lang="en-US" sz="2400" b="1" i="1" dirty="0"/>
              <a:t>AUTHORIZED BY </a:t>
            </a:r>
            <a:r>
              <a:rPr lang="en-US" sz="2400" dirty="0"/>
              <a:t>section. </a:t>
            </a:r>
          </a:p>
        </p:txBody>
      </p:sp>
    </p:spTree>
    <p:extLst>
      <p:ext uri="{BB962C8B-B14F-4D97-AF65-F5344CB8AC3E}">
        <p14:creationId xmlns:p14="http://schemas.microsoft.com/office/powerpoint/2010/main" val="149180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Food Service Division staff are funded by multiple funding programs (NSLP, CACFP, and SFSP). </a:t>
            </a:r>
          </a:p>
          <a:p>
            <a:endParaRPr lang="en-US" sz="400" dirty="0"/>
          </a:p>
          <a:p>
            <a:r>
              <a:rPr lang="en-US" dirty="0"/>
              <a:t>To meet Federal and State regulations regarding time and effort documentation, employees</a:t>
            </a:r>
            <a:r>
              <a:rPr lang="en-US" dirty="0">
                <a:solidFill>
                  <a:srgbClr val="FF0000"/>
                </a:solidFill>
              </a:rPr>
              <a:t> </a:t>
            </a:r>
            <a:r>
              <a:rPr lang="en-US" dirty="0"/>
              <a:t>are required to fill out a time record to account for time spent in each program.</a:t>
            </a:r>
          </a:p>
          <a:p>
            <a:endParaRPr lang="en-US" dirty="0"/>
          </a:p>
          <a:p>
            <a:endParaRPr lang="en-US" dirty="0"/>
          </a:p>
        </p:txBody>
      </p:sp>
      <p:sp>
        <p:nvSpPr>
          <p:cNvPr id="3" name="Content Placeholder 2"/>
          <p:cNvSpPr>
            <a:spLocks noGrp="1"/>
          </p:cNvSpPr>
          <p:nvPr>
            <p:ph idx="13"/>
          </p:nvPr>
        </p:nvSpPr>
        <p:spPr/>
        <p:txBody>
          <a:bodyPr/>
          <a:lstStyle/>
          <a:p>
            <a:r>
              <a:rPr lang="en-US" dirty="0"/>
              <a:t>Overview</a:t>
            </a:r>
          </a:p>
        </p:txBody>
      </p:sp>
    </p:spTree>
    <p:extLst>
      <p:ext uri="{BB962C8B-B14F-4D97-AF65-F5344CB8AC3E}">
        <p14:creationId xmlns:p14="http://schemas.microsoft.com/office/powerpoint/2010/main" val="3996716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57200" y="505609"/>
            <a:ext cx="8229600" cy="2017254"/>
          </a:xfrm>
        </p:spPr>
        <p:txBody>
          <a:bodyPr>
            <a:normAutofit/>
          </a:bodyPr>
          <a:lstStyle/>
          <a:p>
            <a:r>
              <a:rPr lang="en-US" dirty="0"/>
              <a:t>Food Services Daily Mileage and </a:t>
            </a:r>
          </a:p>
          <a:p>
            <a:r>
              <a:rPr lang="en-US" dirty="0"/>
              <a:t>Flat Rate Request</a:t>
            </a:r>
          </a:p>
        </p:txBody>
      </p:sp>
      <p:sp>
        <p:nvSpPr>
          <p:cNvPr id="4" name="TextBox 3"/>
          <p:cNvSpPr txBox="1"/>
          <p:nvPr/>
        </p:nvSpPr>
        <p:spPr>
          <a:xfrm>
            <a:off x="457200" y="2197893"/>
            <a:ext cx="3569368" cy="2554545"/>
          </a:xfrm>
          <a:prstGeom prst="rect">
            <a:avLst/>
          </a:prstGeom>
          <a:noFill/>
        </p:spPr>
        <p:txBody>
          <a:bodyPr wrap="square" rtlCol="0">
            <a:spAutoFit/>
          </a:bodyPr>
          <a:lstStyle/>
          <a:p>
            <a:r>
              <a:rPr lang="en-US" sz="2800" dirty="0">
                <a:solidFill>
                  <a:srgbClr val="000000"/>
                </a:solidFill>
              </a:rPr>
              <a:t>Food Services Daily Mileage and Flat Rate Request:</a:t>
            </a:r>
          </a:p>
          <a:p>
            <a:pPr marL="914400" indent="-457200">
              <a:buFont typeface="Wingdings" panose="05000000000000000000" pitchFamily="2" charset="2"/>
              <a:buChar char="Ø"/>
            </a:pPr>
            <a:r>
              <a:rPr lang="en-US" sz="2600" dirty="0">
                <a:solidFill>
                  <a:srgbClr val="000000"/>
                </a:solidFill>
              </a:rPr>
              <a:t>Filled out by Café Manager for:</a:t>
            </a:r>
          </a:p>
          <a:p>
            <a:pPr marL="1371600" lvl="1" indent="-457200">
              <a:buFont typeface="Arial" panose="020B0604020202020204" pitchFamily="34" charset="0"/>
              <a:buChar char="•"/>
            </a:pPr>
            <a:r>
              <a:rPr lang="en-US" sz="2400" dirty="0">
                <a:solidFill>
                  <a:srgbClr val="000000"/>
                </a:solidFill>
              </a:rPr>
              <a:t>Café Workers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675637"/>
            <a:ext cx="3256908" cy="4328875"/>
          </a:xfrm>
          <a:prstGeom prst="rect">
            <a:avLst/>
          </a:prstGeom>
          <a:ln w="19050">
            <a:solidFill>
              <a:srgbClr val="000000"/>
            </a:solidFill>
          </a:ln>
        </p:spPr>
      </p:pic>
    </p:spTree>
    <p:extLst>
      <p:ext uri="{BB962C8B-B14F-4D97-AF65-F5344CB8AC3E}">
        <p14:creationId xmlns:p14="http://schemas.microsoft.com/office/powerpoint/2010/main" val="180762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57200" y="505609"/>
            <a:ext cx="8229600" cy="1279124"/>
          </a:xfrm>
        </p:spPr>
        <p:txBody>
          <a:bodyPr>
            <a:normAutofit/>
          </a:bodyPr>
          <a:lstStyle/>
          <a:p>
            <a:r>
              <a:rPr lang="en-US" dirty="0"/>
              <a:t>Header</a:t>
            </a:r>
          </a:p>
        </p:txBody>
      </p:sp>
      <p:pic>
        <p:nvPicPr>
          <p:cNvPr id="6" name="Picture 5">
            <a:extLst>
              <a:ext uri="{FF2B5EF4-FFF2-40B4-BE49-F238E27FC236}">
                <a16:creationId xmlns:a16="http://schemas.microsoft.com/office/drawing/2014/main" id="{58E11AB2-6F73-4F39-B0AC-6D90DD4D4FD6}"/>
              </a:ext>
            </a:extLst>
          </p:cNvPr>
          <p:cNvPicPr>
            <a:picLocks noChangeAspect="1"/>
          </p:cNvPicPr>
          <p:nvPr/>
        </p:nvPicPr>
        <p:blipFill>
          <a:blip r:embed="rId3"/>
          <a:stretch>
            <a:fillRect/>
          </a:stretch>
        </p:blipFill>
        <p:spPr>
          <a:xfrm>
            <a:off x="627961" y="3007957"/>
            <a:ext cx="7722824" cy="2787184"/>
          </a:xfrm>
          <a:prstGeom prst="rect">
            <a:avLst/>
          </a:prstGeom>
          <a:ln>
            <a:solidFill>
              <a:srgbClr val="000000"/>
            </a:solidFill>
          </a:ln>
        </p:spPr>
      </p:pic>
    </p:spTree>
    <p:extLst>
      <p:ext uri="{BB962C8B-B14F-4D97-AF65-F5344CB8AC3E}">
        <p14:creationId xmlns:p14="http://schemas.microsoft.com/office/powerpoint/2010/main" val="4013371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57200" y="505609"/>
            <a:ext cx="8229600" cy="1279124"/>
          </a:xfrm>
        </p:spPr>
        <p:txBody>
          <a:bodyPr>
            <a:normAutofit/>
          </a:bodyPr>
          <a:lstStyle/>
          <a:p>
            <a:r>
              <a:rPr lang="en-US" dirty="0"/>
              <a:t>Mileage Claimed</a:t>
            </a:r>
          </a:p>
        </p:txBody>
      </p:sp>
      <p:pic>
        <p:nvPicPr>
          <p:cNvPr id="4" name="Picture 3">
            <a:extLst>
              <a:ext uri="{FF2B5EF4-FFF2-40B4-BE49-F238E27FC236}">
                <a16:creationId xmlns:a16="http://schemas.microsoft.com/office/drawing/2014/main" id="{34C8FE22-56BD-4345-9DD3-961F5AE42F4A}"/>
              </a:ext>
            </a:extLst>
          </p:cNvPr>
          <p:cNvPicPr>
            <a:picLocks noChangeAspect="1"/>
          </p:cNvPicPr>
          <p:nvPr/>
        </p:nvPicPr>
        <p:blipFill>
          <a:blip r:embed="rId3"/>
          <a:stretch>
            <a:fillRect/>
          </a:stretch>
        </p:blipFill>
        <p:spPr>
          <a:xfrm>
            <a:off x="457200" y="1784733"/>
            <a:ext cx="4863947" cy="3748141"/>
          </a:xfrm>
          <a:prstGeom prst="rect">
            <a:avLst/>
          </a:prstGeom>
        </p:spPr>
      </p:pic>
      <p:sp>
        <p:nvSpPr>
          <p:cNvPr id="7" name="Content Placeholder 1">
            <a:extLst>
              <a:ext uri="{FF2B5EF4-FFF2-40B4-BE49-F238E27FC236}">
                <a16:creationId xmlns:a16="http://schemas.microsoft.com/office/drawing/2014/main" id="{49B64F22-30BD-4F5D-ACB5-BEF2358DE70A}"/>
              </a:ext>
            </a:extLst>
          </p:cNvPr>
          <p:cNvSpPr txBox="1">
            <a:spLocks/>
          </p:cNvSpPr>
          <p:nvPr/>
        </p:nvSpPr>
        <p:spPr>
          <a:xfrm>
            <a:off x="5321147" y="1463664"/>
            <a:ext cx="3597189" cy="439730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kern="1200">
                <a:solidFill>
                  <a:srgbClr val="000000"/>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Ø"/>
              <a:defRPr sz="2600" kern="1200">
                <a:solidFill>
                  <a:srgbClr val="000000"/>
                </a:solidFill>
                <a:latin typeface="+mn-lt"/>
                <a:ea typeface="+mn-ea"/>
                <a:cs typeface="+mn-cs"/>
              </a:defRPr>
            </a:lvl2pPr>
            <a:lvl3pPr marL="1139825" indent="-225425" algn="l" defTabSz="4572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t>Employee will complete mileage information:</a:t>
            </a:r>
          </a:p>
          <a:p>
            <a:pPr lvl="1"/>
            <a:r>
              <a:rPr lang="en-US" sz="2400" dirty="0"/>
              <a:t>Date</a:t>
            </a:r>
          </a:p>
          <a:p>
            <a:pPr lvl="1"/>
            <a:r>
              <a:rPr lang="en-US" sz="2400" dirty="0"/>
              <a:t>Nature of Work</a:t>
            </a:r>
          </a:p>
          <a:p>
            <a:pPr lvl="1"/>
            <a:r>
              <a:rPr lang="en-US" sz="2400" dirty="0"/>
              <a:t>From Site</a:t>
            </a:r>
          </a:p>
          <a:p>
            <a:pPr lvl="1"/>
            <a:r>
              <a:rPr lang="en-US" sz="2400" dirty="0"/>
              <a:t>To Site</a:t>
            </a:r>
          </a:p>
          <a:p>
            <a:pPr lvl="1"/>
            <a:r>
              <a:rPr lang="en-US" sz="2400" dirty="0"/>
              <a:t>Total Mileage</a:t>
            </a:r>
          </a:p>
          <a:p>
            <a:pPr lvl="1"/>
            <a:r>
              <a:rPr lang="en-US" sz="2400" dirty="0"/>
              <a:t>Weight of Item (If Applicable)</a:t>
            </a:r>
          </a:p>
          <a:p>
            <a:endParaRPr lang="en-US" sz="800" dirty="0"/>
          </a:p>
        </p:txBody>
      </p:sp>
    </p:spTree>
    <p:extLst>
      <p:ext uri="{BB962C8B-B14F-4D97-AF65-F5344CB8AC3E}">
        <p14:creationId xmlns:p14="http://schemas.microsoft.com/office/powerpoint/2010/main" val="155057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rmAutofit/>
          </a:bodyPr>
          <a:lstStyle/>
          <a:p>
            <a:r>
              <a:rPr lang="en-US" dirty="0"/>
              <a:t>Verification Signatures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0727"/>
          <a:stretch/>
        </p:blipFill>
        <p:spPr>
          <a:xfrm>
            <a:off x="711064" y="3712684"/>
            <a:ext cx="7721872" cy="2065272"/>
          </a:xfrm>
          <a:prstGeom prst="rect">
            <a:avLst/>
          </a:prstGeom>
          <a:ln>
            <a:solidFill>
              <a:srgbClr val="000000"/>
            </a:solidFill>
          </a:ln>
        </p:spPr>
      </p:pic>
      <p:sp>
        <p:nvSpPr>
          <p:cNvPr id="6" name="Content Placeholder 1">
            <a:extLst>
              <a:ext uri="{FF2B5EF4-FFF2-40B4-BE49-F238E27FC236}">
                <a16:creationId xmlns:a16="http://schemas.microsoft.com/office/drawing/2014/main" id="{5C611236-E829-4960-9BCF-780C76F9B65F}"/>
              </a:ext>
            </a:extLst>
          </p:cNvPr>
          <p:cNvSpPr txBox="1">
            <a:spLocks/>
          </p:cNvSpPr>
          <p:nvPr/>
        </p:nvSpPr>
        <p:spPr>
          <a:xfrm>
            <a:off x="457200" y="1348238"/>
            <a:ext cx="8444429" cy="2542143"/>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kern="1200">
                <a:solidFill>
                  <a:srgbClr val="000000"/>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Ø"/>
              <a:defRPr sz="2600" kern="1200">
                <a:solidFill>
                  <a:srgbClr val="000000"/>
                </a:solidFill>
                <a:latin typeface="+mn-lt"/>
                <a:ea typeface="+mn-ea"/>
                <a:cs typeface="+mn-cs"/>
              </a:defRPr>
            </a:lvl2pPr>
            <a:lvl3pPr marL="1139825" indent="-225425" algn="l" defTabSz="4572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Employee signatures are a certification that all the time recorded and claimed on the form is accurate.</a:t>
            </a:r>
          </a:p>
          <a:p>
            <a:pPr marL="342900" indent="-342900">
              <a:buFont typeface="Wingdings" panose="05000000000000000000" pitchFamily="2" charset="2"/>
              <a:buChar char="Ø"/>
            </a:pPr>
            <a:r>
              <a:rPr lang="en-US" sz="2400" dirty="0"/>
              <a:t>Manager submits form to AFSS for approval for all staff</a:t>
            </a:r>
          </a:p>
          <a:p>
            <a:pPr marL="342900" indent="-342900">
              <a:buFont typeface="Wingdings" panose="05000000000000000000" pitchFamily="2" charset="2"/>
              <a:buChar char="Ø"/>
            </a:pPr>
            <a:r>
              <a:rPr lang="en-US" sz="2400" dirty="0"/>
              <a:t>Electronic signatures are accepted by the AFSS</a:t>
            </a:r>
            <a:endParaRPr lang="en-US" sz="2400" dirty="0">
              <a:solidFill>
                <a:schemeClr val="accent1"/>
              </a:solidFill>
            </a:endParaRPr>
          </a:p>
        </p:txBody>
      </p:sp>
    </p:spTree>
    <p:extLst>
      <p:ext uri="{BB962C8B-B14F-4D97-AF65-F5344CB8AC3E}">
        <p14:creationId xmlns:p14="http://schemas.microsoft.com/office/powerpoint/2010/main" val="1773190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457200" y="505609"/>
            <a:ext cx="8686800" cy="2017254"/>
          </a:xfrm>
        </p:spPr>
        <p:txBody>
          <a:bodyPr>
            <a:normAutofit/>
          </a:bodyPr>
          <a:lstStyle/>
          <a:p>
            <a:r>
              <a:rPr lang="en-US" dirty="0"/>
              <a:t>Certification/Request of Absence Forms</a:t>
            </a:r>
          </a:p>
        </p:txBody>
      </p:sp>
      <p:pic>
        <p:nvPicPr>
          <p:cNvPr id="2" name="Picture 1">
            <a:extLst>
              <a:ext uri="{FF2B5EF4-FFF2-40B4-BE49-F238E27FC236}">
                <a16:creationId xmlns:a16="http://schemas.microsoft.com/office/drawing/2014/main" id="{017FC90B-7E7B-4F69-92D7-F53D7026654B}"/>
              </a:ext>
            </a:extLst>
          </p:cNvPr>
          <p:cNvPicPr>
            <a:picLocks noChangeAspect="1"/>
          </p:cNvPicPr>
          <p:nvPr/>
        </p:nvPicPr>
        <p:blipFill>
          <a:blip r:embed="rId3"/>
          <a:stretch>
            <a:fillRect/>
          </a:stretch>
        </p:blipFill>
        <p:spPr>
          <a:xfrm>
            <a:off x="696804" y="1335493"/>
            <a:ext cx="3369735" cy="4388330"/>
          </a:xfrm>
          <a:prstGeom prst="rect">
            <a:avLst/>
          </a:prstGeom>
          <a:ln>
            <a:solidFill>
              <a:srgbClr val="000000"/>
            </a:solidFill>
          </a:ln>
        </p:spPr>
      </p:pic>
      <p:pic>
        <p:nvPicPr>
          <p:cNvPr id="6" name="Picture 5">
            <a:extLst>
              <a:ext uri="{FF2B5EF4-FFF2-40B4-BE49-F238E27FC236}">
                <a16:creationId xmlns:a16="http://schemas.microsoft.com/office/drawing/2014/main" id="{EF42C6A6-9139-48B2-B1EE-C3C95C50C2A1}"/>
              </a:ext>
            </a:extLst>
          </p:cNvPr>
          <p:cNvPicPr>
            <a:picLocks noChangeAspect="1"/>
          </p:cNvPicPr>
          <p:nvPr/>
        </p:nvPicPr>
        <p:blipFill>
          <a:blip r:embed="rId4"/>
          <a:stretch>
            <a:fillRect/>
          </a:stretch>
        </p:blipFill>
        <p:spPr>
          <a:xfrm>
            <a:off x="5090233" y="1335492"/>
            <a:ext cx="3359705" cy="4388329"/>
          </a:xfrm>
          <a:prstGeom prst="rect">
            <a:avLst/>
          </a:prstGeom>
          <a:ln>
            <a:solidFill>
              <a:srgbClr val="000000"/>
            </a:solidFill>
          </a:ln>
        </p:spPr>
      </p:pic>
      <p:sp>
        <p:nvSpPr>
          <p:cNvPr id="7" name="TextBox 6">
            <a:extLst>
              <a:ext uri="{FF2B5EF4-FFF2-40B4-BE49-F238E27FC236}">
                <a16:creationId xmlns:a16="http://schemas.microsoft.com/office/drawing/2014/main" id="{77873512-3607-42C8-B88C-224063D372B4}"/>
              </a:ext>
            </a:extLst>
          </p:cNvPr>
          <p:cNvSpPr txBox="1"/>
          <p:nvPr/>
        </p:nvSpPr>
        <p:spPr>
          <a:xfrm>
            <a:off x="457200" y="4549967"/>
            <a:ext cx="3848943" cy="646331"/>
          </a:xfrm>
          <a:prstGeom prst="rect">
            <a:avLst/>
          </a:prstGeom>
          <a:solidFill>
            <a:schemeClr val="accent1"/>
          </a:solidFill>
        </p:spPr>
        <p:txBody>
          <a:bodyPr wrap="square" rtlCol="0">
            <a:spAutoFit/>
          </a:bodyPr>
          <a:lstStyle/>
          <a:p>
            <a:pPr algn="ctr"/>
            <a:r>
              <a:rPr lang="en-US" sz="3600" dirty="0">
                <a:solidFill>
                  <a:schemeClr val="bg1"/>
                </a:solidFill>
              </a:rPr>
              <a:t>ILLNESS</a:t>
            </a:r>
          </a:p>
        </p:txBody>
      </p:sp>
      <p:sp>
        <p:nvSpPr>
          <p:cNvPr id="8" name="TextBox 7">
            <a:extLst>
              <a:ext uri="{FF2B5EF4-FFF2-40B4-BE49-F238E27FC236}">
                <a16:creationId xmlns:a16="http://schemas.microsoft.com/office/drawing/2014/main" id="{1D64FDB1-54EE-42C1-8538-748E2E0AA243}"/>
              </a:ext>
            </a:extLst>
          </p:cNvPr>
          <p:cNvSpPr txBox="1"/>
          <p:nvPr/>
        </p:nvSpPr>
        <p:spPr>
          <a:xfrm>
            <a:off x="4845613" y="4549967"/>
            <a:ext cx="3848943" cy="646331"/>
          </a:xfrm>
          <a:prstGeom prst="rect">
            <a:avLst/>
          </a:prstGeom>
          <a:solidFill>
            <a:schemeClr val="accent1"/>
          </a:solidFill>
        </p:spPr>
        <p:txBody>
          <a:bodyPr wrap="square" rtlCol="0">
            <a:spAutoFit/>
          </a:bodyPr>
          <a:lstStyle/>
          <a:p>
            <a:pPr algn="ctr"/>
            <a:r>
              <a:rPr lang="en-US" sz="3600" dirty="0">
                <a:solidFill>
                  <a:schemeClr val="bg1"/>
                </a:solidFill>
              </a:rPr>
              <a:t>NON-ILLNESS</a:t>
            </a:r>
          </a:p>
        </p:txBody>
      </p:sp>
      <p:sp>
        <p:nvSpPr>
          <p:cNvPr id="9" name="Rectangle 8">
            <a:extLst>
              <a:ext uri="{FF2B5EF4-FFF2-40B4-BE49-F238E27FC236}">
                <a16:creationId xmlns:a16="http://schemas.microsoft.com/office/drawing/2014/main" id="{F0DEA973-8AB0-4F3C-BFBE-6C8E240A29C8}"/>
              </a:ext>
            </a:extLst>
          </p:cNvPr>
          <p:cNvSpPr/>
          <p:nvPr/>
        </p:nvSpPr>
        <p:spPr>
          <a:xfrm>
            <a:off x="3789802" y="2721166"/>
            <a:ext cx="276737" cy="1301276"/>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F43ABF4-A02F-475C-8A93-B66DAAE333C2}"/>
              </a:ext>
            </a:extLst>
          </p:cNvPr>
          <p:cNvSpPr/>
          <p:nvPr/>
        </p:nvSpPr>
        <p:spPr>
          <a:xfrm>
            <a:off x="8173201" y="2308032"/>
            <a:ext cx="276737" cy="1933461"/>
          </a:xfrm>
          <a:prstGeom prst="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357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495630"/>
            <a:ext cx="4114800" cy="4856761"/>
          </a:xfrm>
        </p:spPr>
        <p:txBody>
          <a:bodyPr>
            <a:normAutofit/>
          </a:bodyPr>
          <a:lstStyle/>
          <a:p>
            <a:r>
              <a:rPr lang="en-US" b="1" i="1" dirty="0">
                <a:solidFill>
                  <a:schemeClr val="accent1"/>
                </a:solidFill>
              </a:rPr>
              <a:t>Illness</a:t>
            </a:r>
          </a:p>
          <a:p>
            <a:pPr marL="457200" indent="-457200">
              <a:buFont typeface="Wingdings" panose="05000000000000000000" pitchFamily="2" charset="2"/>
              <a:buChar char="Ø"/>
            </a:pPr>
            <a:r>
              <a:rPr lang="en-US" sz="2400" dirty="0"/>
              <a:t>Personal Illness</a:t>
            </a:r>
          </a:p>
          <a:p>
            <a:pPr marL="457200" indent="-457200">
              <a:buFont typeface="Wingdings" panose="05000000000000000000" pitchFamily="2" charset="2"/>
              <a:buChar char="Ø"/>
            </a:pPr>
            <a:r>
              <a:rPr lang="en-US" sz="2400" dirty="0"/>
              <a:t>Occupational Illness</a:t>
            </a:r>
          </a:p>
          <a:p>
            <a:pPr marL="457200" indent="-457200">
              <a:buFont typeface="Wingdings" panose="05000000000000000000" pitchFamily="2" charset="2"/>
              <a:buChar char="Ø"/>
            </a:pPr>
            <a:r>
              <a:rPr lang="en-US" sz="2400" dirty="0"/>
              <a:t>Pregnancy Related Illness/Disability</a:t>
            </a:r>
          </a:p>
          <a:p>
            <a:pPr marL="457200" indent="-457200">
              <a:buFont typeface="Wingdings" panose="05000000000000000000" pitchFamily="2" charset="2"/>
              <a:buChar char="Ø"/>
            </a:pPr>
            <a:r>
              <a:rPr lang="en-US" sz="2400" dirty="0"/>
              <a:t>Parental Leave</a:t>
            </a:r>
          </a:p>
          <a:p>
            <a:pPr marL="457200" indent="-457200">
              <a:buFont typeface="Wingdings" panose="05000000000000000000" pitchFamily="2" charset="2"/>
              <a:buChar char="Ø"/>
            </a:pPr>
            <a:r>
              <a:rPr lang="en-US" sz="2400" dirty="0"/>
              <a:t>Illness/Injury/Disability/ Accident-Family Member</a:t>
            </a:r>
          </a:p>
          <a:p>
            <a:pPr marL="1200150" lvl="1" indent="-457200"/>
            <a:r>
              <a:rPr lang="en-US" sz="2400" dirty="0"/>
              <a:t>PN or </a:t>
            </a:r>
            <a:r>
              <a:rPr lang="en-US" sz="2400" dirty="0" err="1"/>
              <a:t>KinCare</a:t>
            </a:r>
            <a:endParaRPr lang="en-US" sz="2400" dirty="0"/>
          </a:p>
          <a:p>
            <a:endParaRPr lang="en-US" sz="600" dirty="0"/>
          </a:p>
          <a:p>
            <a:pPr marL="457200" indent="-457200">
              <a:buFont typeface="Wingdings" panose="05000000000000000000" pitchFamily="2" charset="2"/>
              <a:buChar char="Ø"/>
            </a:pPr>
            <a:endParaRPr lang="en-US" dirty="0"/>
          </a:p>
        </p:txBody>
      </p:sp>
      <p:sp>
        <p:nvSpPr>
          <p:cNvPr id="3" name="Content Placeholder 2"/>
          <p:cNvSpPr>
            <a:spLocks noGrp="1"/>
          </p:cNvSpPr>
          <p:nvPr>
            <p:ph idx="13"/>
          </p:nvPr>
        </p:nvSpPr>
        <p:spPr/>
        <p:txBody>
          <a:bodyPr/>
          <a:lstStyle/>
          <a:p>
            <a:r>
              <a:rPr lang="en-US" dirty="0"/>
              <a:t>Absence Forms</a:t>
            </a:r>
          </a:p>
        </p:txBody>
      </p:sp>
      <p:sp>
        <p:nvSpPr>
          <p:cNvPr id="4" name="Content Placeholder 1">
            <a:extLst>
              <a:ext uri="{FF2B5EF4-FFF2-40B4-BE49-F238E27FC236}">
                <a16:creationId xmlns:a16="http://schemas.microsoft.com/office/drawing/2014/main" id="{244B35C0-51D3-4CBA-B79C-0586C5569C44}"/>
              </a:ext>
            </a:extLst>
          </p:cNvPr>
          <p:cNvSpPr txBox="1">
            <a:spLocks/>
          </p:cNvSpPr>
          <p:nvPr/>
        </p:nvSpPr>
        <p:spPr>
          <a:xfrm>
            <a:off x="4291070" y="132343"/>
            <a:ext cx="4632594" cy="6466760"/>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ct val="20000"/>
              </a:spcBef>
              <a:buFont typeface="Arial"/>
              <a:buNone/>
              <a:defRPr sz="2800" kern="1200">
                <a:solidFill>
                  <a:srgbClr val="000000"/>
                </a:solidFill>
                <a:latin typeface="+mn-lt"/>
                <a:ea typeface="+mn-ea"/>
                <a:cs typeface="+mn-cs"/>
              </a:defRPr>
            </a:lvl1pPr>
            <a:lvl2pPr marL="742950" indent="-285750" algn="l" defTabSz="457200" rtl="0" eaLnBrk="1" latinLnBrk="0" hangingPunct="1">
              <a:spcBef>
                <a:spcPct val="20000"/>
              </a:spcBef>
              <a:buFont typeface="Wingdings" panose="05000000000000000000" pitchFamily="2" charset="2"/>
              <a:buChar char="Ø"/>
              <a:defRPr sz="2600" kern="1200">
                <a:solidFill>
                  <a:srgbClr val="000000"/>
                </a:solidFill>
                <a:latin typeface="+mn-lt"/>
                <a:ea typeface="+mn-ea"/>
                <a:cs typeface="+mn-cs"/>
              </a:defRPr>
            </a:lvl2pPr>
            <a:lvl3pPr marL="1139825" indent="-225425" algn="l" defTabSz="4572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i="1" dirty="0">
                <a:solidFill>
                  <a:schemeClr val="accent1"/>
                </a:solidFill>
              </a:rPr>
              <a:t>Non-Illness</a:t>
            </a:r>
          </a:p>
          <a:p>
            <a:pPr marL="457200" indent="-457200">
              <a:buFont typeface="Wingdings" panose="05000000000000000000" pitchFamily="2" charset="2"/>
              <a:buChar char="Ø"/>
            </a:pPr>
            <a:r>
              <a:rPr lang="en-US" dirty="0"/>
              <a:t>Accident or Imminent Danger</a:t>
            </a:r>
          </a:p>
          <a:p>
            <a:pPr marL="457200" indent="-457200">
              <a:buFont typeface="Wingdings" panose="05000000000000000000" pitchFamily="2" charset="2"/>
              <a:buChar char="Ø"/>
            </a:pPr>
            <a:r>
              <a:rPr lang="en-US" dirty="0"/>
              <a:t>Accident to Family Member’s Property</a:t>
            </a:r>
          </a:p>
          <a:p>
            <a:pPr marL="457200" indent="-457200">
              <a:buFont typeface="Wingdings" panose="05000000000000000000" pitchFamily="2" charset="2"/>
              <a:buChar char="Ø"/>
            </a:pPr>
            <a:r>
              <a:rPr lang="en-US" dirty="0"/>
              <a:t>Auto Failure</a:t>
            </a:r>
          </a:p>
          <a:p>
            <a:pPr marL="457200" indent="-457200">
              <a:buFont typeface="Wingdings" panose="05000000000000000000" pitchFamily="2" charset="2"/>
              <a:buChar char="Ø"/>
            </a:pPr>
            <a:r>
              <a:rPr lang="en-US" dirty="0"/>
              <a:t>Registration or Exam of Higher Education</a:t>
            </a:r>
          </a:p>
          <a:p>
            <a:pPr marL="457200" indent="-457200">
              <a:buFont typeface="Wingdings" panose="05000000000000000000" pitchFamily="2" charset="2"/>
              <a:buChar char="Ø"/>
            </a:pPr>
            <a:r>
              <a:rPr lang="en-US" dirty="0"/>
              <a:t>Religious Holiday</a:t>
            </a:r>
          </a:p>
          <a:p>
            <a:pPr marL="457200" indent="-457200">
              <a:buFont typeface="Wingdings" panose="05000000000000000000" pitchFamily="2" charset="2"/>
              <a:buChar char="Ø"/>
            </a:pPr>
            <a:r>
              <a:rPr lang="en-US" dirty="0"/>
              <a:t>Court Appearance</a:t>
            </a:r>
          </a:p>
          <a:p>
            <a:pPr marL="457200" indent="-457200">
              <a:buFont typeface="Wingdings" panose="05000000000000000000" pitchFamily="2" charset="2"/>
              <a:buChar char="Ø"/>
            </a:pPr>
            <a:r>
              <a:rPr lang="en-US" dirty="0"/>
              <a:t>School Activity</a:t>
            </a:r>
          </a:p>
          <a:p>
            <a:pPr marL="457200" indent="-457200">
              <a:buFont typeface="Wingdings" panose="05000000000000000000" pitchFamily="2" charset="2"/>
              <a:buChar char="Ø"/>
            </a:pPr>
            <a:r>
              <a:rPr lang="en-US" dirty="0"/>
              <a:t>Bereavement</a:t>
            </a:r>
          </a:p>
          <a:p>
            <a:pPr marL="457200" indent="-457200">
              <a:buFont typeface="Wingdings" panose="05000000000000000000" pitchFamily="2" charset="2"/>
              <a:buChar char="Ø"/>
            </a:pPr>
            <a:r>
              <a:rPr lang="en-US" dirty="0"/>
              <a:t>Jury Duty</a:t>
            </a:r>
          </a:p>
          <a:p>
            <a:pPr marL="457200" indent="-457200">
              <a:buFont typeface="Wingdings" panose="05000000000000000000" pitchFamily="2" charset="2"/>
              <a:buChar char="Ø"/>
            </a:pPr>
            <a:r>
              <a:rPr lang="en-US" dirty="0"/>
              <a:t>Vacation</a:t>
            </a:r>
          </a:p>
          <a:p>
            <a:pPr marL="457200" indent="-457200">
              <a:buFont typeface="Wingdings" panose="05000000000000000000" pitchFamily="2" charset="2"/>
              <a:buChar char="Ø"/>
            </a:pPr>
            <a:r>
              <a:rPr lang="en-US" dirty="0"/>
              <a:t>Paid Parental Leave</a:t>
            </a:r>
          </a:p>
          <a:p>
            <a:pPr marL="457200" indent="-457200">
              <a:buFont typeface="Wingdings" panose="05000000000000000000" pitchFamily="2" charset="2"/>
              <a:buChar char="Ø"/>
            </a:pPr>
            <a:r>
              <a:rPr lang="en-US" dirty="0"/>
              <a:t>Other Absences </a:t>
            </a:r>
          </a:p>
          <a:p>
            <a:r>
              <a:rPr lang="en-US" dirty="0"/>
              <a:t>	(must clarify)</a:t>
            </a:r>
          </a:p>
          <a:p>
            <a:pPr marL="457200" indent="-457200">
              <a:buFont typeface="Wingdings" panose="05000000000000000000" pitchFamily="2" charset="2"/>
              <a:buChar char="Ø"/>
            </a:pPr>
            <a:endParaRPr lang="en-US" dirty="0"/>
          </a:p>
          <a:p>
            <a:pPr marL="457200" indent="-457200">
              <a:buFont typeface="Wingdings" panose="05000000000000000000" pitchFamily="2" charset="2"/>
              <a:buChar char="Ø"/>
            </a:pPr>
            <a:endParaRPr lang="en-US" sz="600" dirty="0"/>
          </a:p>
          <a:p>
            <a:pPr marL="457200" indent="-457200">
              <a:buFont typeface="Wingdings" panose="05000000000000000000" pitchFamily="2" charset="2"/>
              <a:buChar char="Ø"/>
            </a:pPr>
            <a:endParaRPr lang="en-US" dirty="0"/>
          </a:p>
        </p:txBody>
      </p:sp>
    </p:spTree>
    <p:extLst>
      <p:ext uri="{BB962C8B-B14F-4D97-AF65-F5344CB8AC3E}">
        <p14:creationId xmlns:p14="http://schemas.microsoft.com/office/powerpoint/2010/main" val="303929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CDE requires all employees to fill out the Periodic Certification or alternatively, the Blanket Periodic Certification.</a:t>
            </a:r>
          </a:p>
          <a:p>
            <a:endParaRPr lang="en-US" sz="600" dirty="0"/>
          </a:p>
          <a:p>
            <a:r>
              <a:rPr lang="en-US" dirty="0"/>
              <a:t>Certifications are required twice a year:</a:t>
            </a:r>
          </a:p>
          <a:p>
            <a:pPr marL="1200150" lvl="1" indent="-457200"/>
            <a:r>
              <a:rPr lang="en-US" dirty="0"/>
              <a:t>July 1</a:t>
            </a:r>
            <a:r>
              <a:rPr lang="en-US" baseline="30000" dirty="0"/>
              <a:t>st</a:t>
            </a:r>
            <a:r>
              <a:rPr lang="en-US" dirty="0"/>
              <a:t> through December 31</a:t>
            </a:r>
            <a:r>
              <a:rPr lang="en-US" baseline="30000" dirty="0"/>
              <a:t>st</a:t>
            </a:r>
            <a:endParaRPr lang="en-US" dirty="0"/>
          </a:p>
          <a:p>
            <a:pPr marL="1200150" lvl="1" indent="-457200"/>
            <a:r>
              <a:rPr lang="en-US" dirty="0"/>
              <a:t>January 1</a:t>
            </a:r>
            <a:r>
              <a:rPr lang="en-US" baseline="30000" dirty="0"/>
              <a:t>st</a:t>
            </a:r>
            <a:r>
              <a:rPr lang="en-US" dirty="0"/>
              <a:t> through June 30</a:t>
            </a:r>
            <a:r>
              <a:rPr lang="en-US" baseline="30000" dirty="0"/>
              <a:t>th</a:t>
            </a:r>
            <a:r>
              <a:rPr lang="en-US" dirty="0"/>
              <a:t> </a:t>
            </a:r>
          </a:p>
          <a:p>
            <a:endParaRPr lang="en-US" dirty="0"/>
          </a:p>
        </p:txBody>
      </p:sp>
      <p:sp>
        <p:nvSpPr>
          <p:cNvPr id="3" name="Content Placeholder 2"/>
          <p:cNvSpPr>
            <a:spLocks noGrp="1"/>
          </p:cNvSpPr>
          <p:nvPr>
            <p:ph idx="13"/>
          </p:nvPr>
        </p:nvSpPr>
        <p:spPr/>
        <p:txBody>
          <a:bodyPr/>
          <a:lstStyle/>
          <a:p>
            <a:r>
              <a:rPr lang="en-US" dirty="0"/>
              <a:t>Periodic Certifications</a:t>
            </a:r>
          </a:p>
        </p:txBody>
      </p:sp>
    </p:spTree>
    <p:extLst>
      <p:ext uri="{BB962C8B-B14F-4D97-AF65-F5344CB8AC3E}">
        <p14:creationId xmlns:p14="http://schemas.microsoft.com/office/powerpoint/2010/main" val="2790367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r>
              <a:rPr lang="en-US" dirty="0"/>
              <a:t>Periodic Certification Attachment “B”</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345" y="1506219"/>
            <a:ext cx="3192526" cy="4160905"/>
          </a:xfrm>
          <a:prstGeom prst="rect">
            <a:avLst/>
          </a:prstGeom>
          <a:ln>
            <a:solidFill>
              <a:srgbClr val="000000"/>
            </a:solidFill>
          </a:ln>
        </p:spPr>
      </p:pic>
      <p:sp>
        <p:nvSpPr>
          <p:cNvPr id="2" name="TextBox 1"/>
          <p:cNvSpPr txBox="1"/>
          <p:nvPr/>
        </p:nvSpPr>
        <p:spPr>
          <a:xfrm>
            <a:off x="420129" y="1598533"/>
            <a:ext cx="5066271" cy="4524315"/>
          </a:xfrm>
          <a:prstGeom prst="rect">
            <a:avLst/>
          </a:prstGeom>
          <a:noFill/>
        </p:spPr>
        <p:txBody>
          <a:bodyPr wrap="square" rtlCol="0">
            <a:spAutoFit/>
          </a:bodyPr>
          <a:lstStyle/>
          <a:p>
            <a:r>
              <a:rPr lang="en-US" sz="2600" dirty="0">
                <a:solidFill>
                  <a:srgbClr val="000000"/>
                </a:solidFill>
              </a:rPr>
              <a:t>Periodic Certification Forms are filled out by:</a:t>
            </a:r>
          </a:p>
          <a:p>
            <a:pPr marL="692150" indent="-400050">
              <a:buFont typeface="Wingdings" panose="05000000000000000000" pitchFamily="2" charset="2"/>
              <a:buChar char="Ø"/>
            </a:pPr>
            <a:r>
              <a:rPr lang="en-US" sz="2400" dirty="0">
                <a:solidFill>
                  <a:srgbClr val="000000"/>
                </a:solidFill>
              </a:rPr>
              <a:t>NNC Staff</a:t>
            </a:r>
          </a:p>
          <a:p>
            <a:pPr marL="692150" indent="-400050">
              <a:buFont typeface="Wingdings" panose="05000000000000000000" pitchFamily="2" charset="2"/>
              <a:buChar char="Ø"/>
            </a:pPr>
            <a:r>
              <a:rPr lang="en-US" sz="2400" dirty="0">
                <a:solidFill>
                  <a:srgbClr val="000000"/>
                </a:solidFill>
              </a:rPr>
              <a:t>Central Office Staff</a:t>
            </a:r>
          </a:p>
          <a:p>
            <a:pPr marL="692150" indent="-400050">
              <a:buFont typeface="Wingdings" panose="05000000000000000000" pitchFamily="2" charset="2"/>
              <a:buChar char="Ø"/>
            </a:pPr>
            <a:r>
              <a:rPr lang="en-US" sz="2400" dirty="0">
                <a:solidFill>
                  <a:srgbClr val="000000"/>
                </a:solidFill>
              </a:rPr>
              <a:t>Substitute Food Service Workers</a:t>
            </a:r>
          </a:p>
          <a:p>
            <a:pPr marL="1025525" lvl="1" indent="-338138">
              <a:buFont typeface="Arial" panose="020B0604020202020204" pitchFamily="34" charset="0"/>
              <a:buChar char="•"/>
            </a:pPr>
            <a:r>
              <a:rPr lang="en-US" sz="2200" dirty="0">
                <a:solidFill>
                  <a:srgbClr val="000000"/>
                </a:solidFill>
              </a:rPr>
              <a:t>Managers will have Subs Certify themselves at their site</a:t>
            </a:r>
          </a:p>
          <a:p>
            <a:pPr marL="692150" indent="-400050">
              <a:buFont typeface="Wingdings" panose="05000000000000000000" pitchFamily="2" charset="2"/>
              <a:buChar char="Ø"/>
            </a:pPr>
            <a:r>
              <a:rPr lang="en-US" sz="2400" dirty="0">
                <a:solidFill>
                  <a:srgbClr val="000000"/>
                </a:solidFill>
              </a:rPr>
              <a:t>Managers for workers that are retired, leave of absence, workers comp.</a:t>
            </a:r>
          </a:p>
          <a:p>
            <a:pPr marL="692150" indent="-400050">
              <a:buFont typeface="Wingdings" panose="05000000000000000000" pitchFamily="2" charset="2"/>
              <a:buChar char="Ø"/>
            </a:pPr>
            <a:r>
              <a:rPr lang="en-US" sz="2400" dirty="0">
                <a:solidFill>
                  <a:srgbClr val="000000"/>
                </a:solidFill>
              </a:rPr>
              <a:t>Other District employees 100% funded by Café funds</a:t>
            </a:r>
          </a:p>
        </p:txBody>
      </p:sp>
    </p:spTree>
    <p:extLst>
      <p:ext uri="{BB962C8B-B14F-4D97-AF65-F5344CB8AC3E}">
        <p14:creationId xmlns:p14="http://schemas.microsoft.com/office/powerpoint/2010/main" val="950154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a worker retired or resigned in the middle of the certification period, an individual Periodic certification must be filled out by the Supervisor.</a:t>
            </a:r>
          </a:p>
          <a:p>
            <a:endParaRPr lang="en-US" dirty="0"/>
          </a:p>
          <a:p>
            <a:r>
              <a:rPr lang="en-US" b="1" dirty="0"/>
              <a:t>Ex: </a:t>
            </a:r>
            <a:r>
              <a:rPr lang="en-US" dirty="0"/>
              <a:t>Employee began work in August but retired on October 31</a:t>
            </a:r>
            <a:r>
              <a:rPr lang="en-US" baseline="30000" dirty="0"/>
              <a:t>st</a:t>
            </a:r>
            <a:r>
              <a:rPr lang="en-US" dirty="0"/>
              <a:t>.  The period worked is Aug - Oct. The Manager will then check off the box and sign as the “Responsible Supervisor Signature.”</a:t>
            </a:r>
          </a:p>
        </p:txBody>
      </p:sp>
      <p:sp>
        <p:nvSpPr>
          <p:cNvPr id="3" name="Content Placeholder 2"/>
          <p:cNvSpPr>
            <a:spLocks noGrp="1"/>
          </p:cNvSpPr>
          <p:nvPr>
            <p:ph idx="13"/>
          </p:nvPr>
        </p:nvSpPr>
        <p:spPr/>
        <p:txBody>
          <a:bodyPr>
            <a:normAutofit/>
          </a:bodyPr>
          <a:lstStyle/>
          <a:p>
            <a:r>
              <a:rPr lang="en-US" dirty="0"/>
              <a:t>Retired or Resigned Worker</a:t>
            </a:r>
          </a:p>
          <a:p>
            <a:endParaRPr lang="en-US" sz="3600" dirty="0"/>
          </a:p>
        </p:txBody>
      </p:sp>
    </p:spTree>
    <p:extLst>
      <p:ext uri="{BB962C8B-B14F-4D97-AF65-F5344CB8AC3E}">
        <p14:creationId xmlns:p14="http://schemas.microsoft.com/office/powerpoint/2010/main" val="746276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Substitutes will have a slightly different process since their job assignments will vary.</a:t>
            </a:r>
          </a:p>
          <a:p>
            <a:endParaRPr lang="en-US" sz="1050" dirty="0"/>
          </a:p>
          <a:p>
            <a:r>
              <a:rPr lang="en-US" dirty="0"/>
              <a:t>Subs fill out an individual periodic certification at each location they are assigned.</a:t>
            </a:r>
          </a:p>
          <a:p>
            <a:endParaRPr lang="en-US" sz="2000" dirty="0"/>
          </a:p>
          <a:p>
            <a:r>
              <a:rPr lang="en-US" sz="2000" b="1" dirty="0"/>
              <a:t>Ex 1: </a:t>
            </a:r>
            <a:r>
              <a:rPr lang="en-US" sz="2000" dirty="0"/>
              <a:t>Sub assigned April 1- April 8 at ABC Elementary.  One periodic certification is filled out for the time frame of April 1-April 8</a:t>
            </a:r>
            <a:r>
              <a:rPr lang="en-US" sz="2000" baseline="30000" dirty="0"/>
              <a:t>th</a:t>
            </a:r>
            <a:r>
              <a:rPr lang="en-US" sz="2000" dirty="0"/>
              <a:t>.  The certification is maintained at ABC Elementary.</a:t>
            </a:r>
          </a:p>
          <a:p>
            <a:endParaRPr lang="en-US" sz="900" dirty="0"/>
          </a:p>
          <a:p>
            <a:r>
              <a:rPr lang="en-US" sz="2000" b="1" dirty="0"/>
              <a:t>Ex 2:  </a:t>
            </a:r>
            <a:r>
              <a:rPr lang="en-US" sz="2000" dirty="0"/>
              <a:t>Same sub is then assigned April 15</a:t>
            </a:r>
            <a:r>
              <a:rPr lang="en-US" sz="2000" baseline="30000" dirty="0"/>
              <a:t>th</a:t>
            </a:r>
            <a:r>
              <a:rPr lang="en-US" sz="2000" dirty="0"/>
              <a:t>-April 30</a:t>
            </a:r>
            <a:r>
              <a:rPr lang="en-US" sz="2000" baseline="30000" dirty="0"/>
              <a:t>th</a:t>
            </a:r>
            <a:r>
              <a:rPr lang="en-US" sz="2000" dirty="0"/>
              <a:t> at 123 High. One periodic certification is filled out for the time frame of April 15th-April 30</a:t>
            </a:r>
            <a:r>
              <a:rPr lang="en-US" sz="2000" baseline="30000" dirty="0"/>
              <a:t>th</a:t>
            </a:r>
            <a:r>
              <a:rPr lang="en-US" sz="2000" dirty="0"/>
              <a:t>.  The certification is maintained at 123 High.</a:t>
            </a:r>
          </a:p>
        </p:txBody>
      </p:sp>
      <p:sp>
        <p:nvSpPr>
          <p:cNvPr id="3" name="Content Placeholder 2"/>
          <p:cNvSpPr>
            <a:spLocks noGrp="1"/>
          </p:cNvSpPr>
          <p:nvPr>
            <p:ph idx="13"/>
          </p:nvPr>
        </p:nvSpPr>
        <p:spPr/>
        <p:txBody>
          <a:bodyPr>
            <a:normAutofit/>
          </a:bodyPr>
          <a:lstStyle/>
          <a:p>
            <a:r>
              <a:rPr lang="en-US" dirty="0"/>
              <a:t>Substitutes</a:t>
            </a:r>
          </a:p>
          <a:p>
            <a:endParaRPr lang="en-US" dirty="0"/>
          </a:p>
        </p:txBody>
      </p:sp>
    </p:spTree>
    <p:extLst>
      <p:ext uri="{BB962C8B-B14F-4D97-AF65-F5344CB8AC3E}">
        <p14:creationId xmlns:p14="http://schemas.microsoft.com/office/powerpoint/2010/main" val="179140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accounting of funds between café programs will be done in the back end of SAP by our Budget and Accounting group.  </a:t>
            </a:r>
          </a:p>
          <a:p>
            <a:endParaRPr lang="en-US" sz="600" dirty="0"/>
          </a:p>
          <a:p>
            <a:r>
              <a:rPr lang="en-US" dirty="0"/>
              <a:t>The charges to the programs will be based on actual dollars used from the prior school year and will be applied this year.</a:t>
            </a:r>
          </a:p>
          <a:p>
            <a:endParaRPr lang="en-US" sz="600" dirty="0"/>
          </a:p>
          <a:p>
            <a:r>
              <a:rPr lang="en-US" dirty="0"/>
              <a:t>Forms indicate that employees are charging only one Single Cost Objective, the SNP (National School Lunch and Breakfast Program).</a:t>
            </a:r>
          </a:p>
        </p:txBody>
      </p:sp>
      <p:sp>
        <p:nvSpPr>
          <p:cNvPr id="3" name="Content Placeholder 2"/>
          <p:cNvSpPr>
            <a:spLocks noGrp="1"/>
          </p:cNvSpPr>
          <p:nvPr>
            <p:ph idx="13"/>
          </p:nvPr>
        </p:nvSpPr>
        <p:spPr/>
        <p:txBody>
          <a:bodyPr/>
          <a:lstStyle/>
          <a:p>
            <a:r>
              <a:rPr lang="en-US" dirty="0"/>
              <a:t>Accounting Procedure		</a:t>
            </a:r>
          </a:p>
        </p:txBody>
      </p:sp>
    </p:spTree>
    <p:extLst>
      <p:ext uri="{BB962C8B-B14F-4D97-AF65-F5344CB8AC3E}">
        <p14:creationId xmlns:p14="http://schemas.microsoft.com/office/powerpoint/2010/main" val="644424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Period Covered: </a:t>
            </a:r>
          </a:p>
          <a:p>
            <a:pPr marL="803275" indent="-457200">
              <a:buFont typeface="Wingdings" panose="05000000000000000000" pitchFamily="2" charset="2"/>
              <a:buChar char="Ø"/>
            </a:pPr>
            <a:r>
              <a:rPr lang="en-US" dirty="0"/>
              <a:t>July –December</a:t>
            </a:r>
          </a:p>
          <a:p>
            <a:pPr marL="803275" indent="-457200">
              <a:buFont typeface="Wingdings" panose="05000000000000000000" pitchFamily="2" charset="2"/>
              <a:buChar char="Ø"/>
            </a:pPr>
            <a:r>
              <a:rPr lang="en-US" dirty="0"/>
              <a:t>January – June</a:t>
            </a:r>
          </a:p>
          <a:p>
            <a:pPr marL="457200" indent="-457200">
              <a:buFont typeface="Wingdings" panose="05000000000000000000" pitchFamily="2" charset="2"/>
              <a:buChar char="Ø"/>
            </a:pPr>
            <a:endParaRPr lang="en-US" sz="600" dirty="0"/>
          </a:p>
          <a:p>
            <a:r>
              <a:rPr lang="en-US" dirty="0"/>
              <a:t>Program Name: SNP</a:t>
            </a:r>
          </a:p>
          <a:p>
            <a:endParaRPr lang="en-US" sz="600" dirty="0"/>
          </a:p>
          <a:p>
            <a:r>
              <a:rPr lang="en-US" dirty="0"/>
              <a:t>Program Code:</a:t>
            </a:r>
          </a:p>
          <a:p>
            <a:pPr marL="803275" indent="-457200">
              <a:buFont typeface="Wingdings" panose="05000000000000000000" pitchFamily="2" charset="2"/>
              <a:buChar char="Ø"/>
            </a:pPr>
            <a:r>
              <a:rPr lang="en-US" dirty="0"/>
              <a:t>School Based: 17025</a:t>
            </a:r>
          </a:p>
          <a:p>
            <a:pPr marL="803275" indent="-457200">
              <a:buFont typeface="Wingdings" panose="05000000000000000000" pitchFamily="2" charset="2"/>
              <a:buChar char="Ø"/>
            </a:pPr>
            <a:r>
              <a:rPr lang="en-US" dirty="0"/>
              <a:t>Central Office: 17028</a:t>
            </a:r>
          </a:p>
        </p:txBody>
      </p:sp>
      <p:sp>
        <p:nvSpPr>
          <p:cNvPr id="3" name="Content Placeholder 2"/>
          <p:cNvSpPr>
            <a:spLocks noGrp="1"/>
          </p:cNvSpPr>
          <p:nvPr>
            <p:ph idx="13"/>
          </p:nvPr>
        </p:nvSpPr>
        <p:spPr/>
        <p:txBody>
          <a:bodyPr>
            <a:noAutofit/>
          </a:bodyPr>
          <a:lstStyle/>
          <a:p>
            <a:r>
              <a:rPr lang="en-US" dirty="0"/>
              <a:t>Attachment “B</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253" y="618559"/>
            <a:ext cx="3747314" cy="4883975"/>
          </a:xfrm>
          <a:prstGeom prst="rect">
            <a:avLst/>
          </a:prstGeom>
          <a:ln>
            <a:solidFill>
              <a:srgbClr val="000000"/>
            </a:solidFill>
          </a:ln>
        </p:spPr>
      </p:pic>
    </p:spTree>
    <p:extLst>
      <p:ext uri="{BB962C8B-B14F-4D97-AF65-F5344CB8AC3E}">
        <p14:creationId xmlns:p14="http://schemas.microsoft.com/office/powerpoint/2010/main" val="1505788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Autofit/>
          </a:bodyPr>
          <a:lstStyle/>
          <a:p>
            <a:r>
              <a:rPr lang="en-US" dirty="0"/>
              <a:t>Completed Periodic Certification Form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043" y="1397951"/>
            <a:ext cx="3601842" cy="4815162"/>
          </a:xfrm>
          <a:prstGeom prst="rect">
            <a:avLst/>
          </a:prstGeom>
          <a:ln>
            <a:solidFill>
              <a:srgbClr val="000000"/>
            </a:solidFill>
          </a:ln>
        </p:spPr>
      </p:pic>
      <p:sp>
        <p:nvSpPr>
          <p:cNvPr id="6" name="TextBox 5"/>
          <p:cNvSpPr txBox="1"/>
          <p:nvPr/>
        </p:nvSpPr>
        <p:spPr>
          <a:xfrm>
            <a:off x="457200" y="1788217"/>
            <a:ext cx="3601843" cy="4093428"/>
          </a:xfrm>
          <a:prstGeom prst="rect">
            <a:avLst/>
          </a:prstGeom>
          <a:noFill/>
        </p:spPr>
        <p:txBody>
          <a:bodyPr wrap="square" rtlCol="0">
            <a:spAutoFit/>
          </a:bodyPr>
          <a:lstStyle/>
          <a:p>
            <a:r>
              <a:rPr lang="en-US" sz="2600" dirty="0">
                <a:solidFill>
                  <a:srgbClr val="000000"/>
                </a:solidFill>
              </a:rPr>
              <a:t>Fill out all areas on the</a:t>
            </a:r>
          </a:p>
          <a:p>
            <a:r>
              <a:rPr lang="en-US" sz="2600" dirty="0">
                <a:solidFill>
                  <a:srgbClr val="000000"/>
                </a:solidFill>
              </a:rPr>
              <a:t>“Periodic Certification” form Attachment “B”.</a:t>
            </a:r>
          </a:p>
          <a:p>
            <a:endParaRPr lang="en-US" sz="2600" dirty="0">
              <a:solidFill>
                <a:srgbClr val="000000"/>
              </a:solidFill>
            </a:endParaRPr>
          </a:p>
          <a:p>
            <a:r>
              <a:rPr lang="en-US" sz="2600" b="1" dirty="0">
                <a:solidFill>
                  <a:srgbClr val="000000"/>
                </a:solidFill>
              </a:rPr>
              <a:t>Note: </a:t>
            </a:r>
            <a:r>
              <a:rPr lang="en-US" sz="2600" dirty="0">
                <a:solidFill>
                  <a:srgbClr val="000000"/>
                </a:solidFill>
              </a:rPr>
              <a:t>The date at the bottom for the individual periodic certification should reflect the last day worked in the period.</a:t>
            </a:r>
          </a:p>
        </p:txBody>
      </p:sp>
    </p:spTree>
    <p:extLst>
      <p:ext uri="{BB962C8B-B14F-4D97-AF65-F5344CB8AC3E}">
        <p14:creationId xmlns:p14="http://schemas.microsoft.com/office/powerpoint/2010/main" val="563616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noAutofit/>
          </a:bodyPr>
          <a:lstStyle/>
          <a:p>
            <a:r>
              <a:rPr lang="en-US" sz="3700" i="1" dirty="0"/>
              <a:t>Blanket</a:t>
            </a:r>
            <a:r>
              <a:rPr lang="en-US" sz="3700" dirty="0"/>
              <a:t> Periodic Certification Attachment “C”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568" y="1390915"/>
            <a:ext cx="2992759" cy="4308335"/>
          </a:xfrm>
          <a:prstGeom prst="rect">
            <a:avLst/>
          </a:prstGeom>
          <a:ln>
            <a:solidFill>
              <a:srgbClr val="000000"/>
            </a:solidFill>
          </a:ln>
        </p:spPr>
      </p:pic>
      <p:sp>
        <p:nvSpPr>
          <p:cNvPr id="5" name="TextBox 4"/>
          <p:cNvSpPr txBox="1"/>
          <p:nvPr/>
        </p:nvSpPr>
        <p:spPr>
          <a:xfrm>
            <a:off x="457200" y="1900032"/>
            <a:ext cx="4996149" cy="4739759"/>
          </a:xfrm>
          <a:prstGeom prst="rect">
            <a:avLst/>
          </a:prstGeom>
          <a:noFill/>
        </p:spPr>
        <p:txBody>
          <a:bodyPr wrap="square" rtlCol="0">
            <a:spAutoFit/>
          </a:bodyPr>
          <a:lstStyle/>
          <a:p>
            <a:r>
              <a:rPr lang="en-US" sz="2600" dirty="0">
                <a:solidFill>
                  <a:srgbClr val="000000"/>
                </a:solidFill>
              </a:rPr>
              <a:t>Blanket Certification Forms are filled out by:</a:t>
            </a:r>
          </a:p>
          <a:p>
            <a:endParaRPr lang="en-US" sz="600" dirty="0">
              <a:solidFill>
                <a:srgbClr val="000000"/>
              </a:solidFill>
            </a:endParaRPr>
          </a:p>
          <a:p>
            <a:pPr marL="741363" indent="-457200">
              <a:buFont typeface="Wingdings" panose="05000000000000000000" pitchFamily="2" charset="2"/>
              <a:buChar char="Ø"/>
            </a:pPr>
            <a:r>
              <a:rPr lang="en-US" sz="2400" dirty="0">
                <a:solidFill>
                  <a:srgbClr val="000000"/>
                </a:solidFill>
              </a:rPr>
              <a:t>Managers for all Café Staff on site</a:t>
            </a:r>
          </a:p>
          <a:p>
            <a:pPr marL="741363" indent="-457200">
              <a:buFont typeface="Wingdings" panose="05000000000000000000" pitchFamily="2" charset="2"/>
              <a:buChar char="Ø"/>
            </a:pPr>
            <a:endParaRPr lang="en-US" sz="400" dirty="0">
              <a:solidFill>
                <a:srgbClr val="000000"/>
              </a:solidFill>
            </a:endParaRPr>
          </a:p>
          <a:p>
            <a:pPr marL="741363" indent="-457200">
              <a:buFont typeface="Wingdings" panose="05000000000000000000" pitchFamily="2" charset="2"/>
              <a:buChar char="Ø"/>
            </a:pPr>
            <a:r>
              <a:rPr lang="en-US" sz="2400" dirty="0">
                <a:solidFill>
                  <a:srgbClr val="000000"/>
                </a:solidFill>
              </a:rPr>
              <a:t>AFSS for their assigned Food Services Managers</a:t>
            </a:r>
          </a:p>
          <a:p>
            <a:pPr marL="741363" indent="-457200">
              <a:buFont typeface="Wingdings" panose="05000000000000000000" pitchFamily="2" charset="2"/>
              <a:buChar char="Ø"/>
            </a:pPr>
            <a:endParaRPr lang="en-US" sz="400" dirty="0">
              <a:solidFill>
                <a:srgbClr val="000000"/>
              </a:solidFill>
            </a:endParaRPr>
          </a:p>
          <a:p>
            <a:pPr marL="741363" indent="-457200">
              <a:buFont typeface="Wingdings" panose="05000000000000000000" pitchFamily="2" charset="2"/>
              <a:buChar char="Ø"/>
            </a:pPr>
            <a:r>
              <a:rPr lang="en-US" sz="2400" dirty="0">
                <a:solidFill>
                  <a:srgbClr val="000000"/>
                </a:solidFill>
              </a:rPr>
              <a:t>Central/NNC will fill out an individual Periodic Certification</a:t>
            </a:r>
          </a:p>
          <a:p>
            <a:pPr marL="284163"/>
            <a:endParaRPr lang="en-US" sz="1600" dirty="0">
              <a:solidFill>
                <a:srgbClr val="000000"/>
              </a:solidFill>
            </a:endParaRPr>
          </a:p>
          <a:p>
            <a:pPr marL="284163"/>
            <a:r>
              <a:rPr lang="en-US" b="1" dirty="0">
                <a:solidFill>
                  <a:srgbClr val="000000"/>
                </a:solidFill>
              </a:rPr>
              <a:t>Note: </a:t>
            </a:r>
            <a:r>
              <a:rPr lang="en-US" dirty="0">
                <a:solidFill>
                  <a:srgbClr val="000000"/>
                </a:solidFill>
              </a:rPr>
              <a:t>Blanket certifications should only cover employees who worked the same period covered.</a:t>
            </a:r>
          </a:p>
          <a:p>
            <a:pPr marL="457200"/>
            <a:endParaRPr lang="en-US" sz="2200" dirty="0"/>
          </a:p>
        </p:txBody>
      </p:sp>
    </p:spTree>
    <p:extLst>
      <p:ext uri="{BB962C8B-B14F-4D97-AF65-F5344CB8AC3E}">
        <p14:creationId xmlns:p14="http://schemas.microsoft.com/office/powerpoint/2010/main" val="3342514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6571" y="1911217"/>
            <a:ext cx="3921728" cy="4093428"/>
          </a:xfrm>
          <a:prstGeom prst="rect">
            <a:avLst/>
          </a:prstGeom>
          <a:noFill/>
        </p:spPr>
        <p:txBody>
          <a:bodyPr wrap="square" rtlCol="0">
            <a:spAutoFit/>
          </a:bodyPr>
          <a:lstStyle/>
          <a:p>
            <a:r>
              <a:rPr lang="en-US" sz="2600" dirty="0">
                <a:solidFill>
                  <a:srgbClr val="000000"/>
                </a:solidFill>
              </a:rPr>
              <a:t>Fill out “Blanket Periodic Certification” form Attachment “C” for all staff.</a:t>
            </a:r>
          </a:p>
          <a:p>
            <a:endParaRPr lang="en-US" sz="2600" dirty="0">
              <a:solidFill>
                <a:srgbClr val="000000"/>
              </a:solidFill>
            </a:endParaRPr>
          </a:p>
          <a:p>
            <a:r>
              <a:rPr lang="en-US" sz="2600" b="1" dirty="0">
                <a:solidFill>
                  <a:srgbClr val="000000"/>
                </a:solidFill>
              </a:rPr>
              <a:t>Note: </a:t>
            </a:r>
            <a:r>
              <a:rPr lang="en-US" sz="2600" dirty="0">
                <a:solidFill>
                  <a:srgbClr val="000000"/>
                </a:solidFill>
              </a:rPr>
              <a:t>The date at the bottom for the individual periodic certification should reflect the last day worked in the period.</a:t>
            </a:r>
          </a:p>
          <a:p>
            <a:endParaRPr lang="en-US" sz="2600" dirty="0">
              <a:solidFill>
                <a:srgbClr val="000000"/>
              </a:solidFill>
            </a:endParaRPr>
          </a:p>
        </p:txBody>
      </p:sp>
      <p:sp>
        <p:nvSpPr>
          <p:cNvPr id="8" name="Content Placeholder 2"/>
          <p:cNvSpPr>
            <a:spLocks noGrp="1"/>
          </p:cNvSpPr>
          <p:nvPr>
            <p:ph idx="13"/>
          </p:nvPr>
        </p:nvSpPr>
        <p:spPr>
          <a:xfrm>
            <a:off x="624814" y="463831"/>
            <a:ext cx="8229600" cy="1066713"/>
          </a:xfrm>
        </p:spPr>
        <p:txBody>
          <a:bodyPr>
            <a:noAutofit/>
          </a:bodyPr>
          <a:lstStyle/>
          <a:p>
            <a:r>
              <a:rPr lang="en-US" dirty="0"/>
              <a:t>Completed </a:t>
            </a:r>
            <a:r>
              <a:rPr lang="en-US" i="1" dirty="0"/>
              <a:t>Blanket</a:t>
            </a:r>
            <a:r>
              <a:rPr lang="en-US" dirty="0"/>
              <a:t> Periodic Certification Form</a:t>
            </a:r>
          </a:p>
        </p:txBody>
      </p:sp>
      <p:pic>
        <p:nvPicPr>
          <p:cNvPr id="2" name="Picture 1"/>
          <p:cNvPicPr>
            <a:picLocks noChangeAspect="1"/>
          </p:cNvPicPr>
          <p:nvPr/>
        </p:nvPicPr>
        <p:blipFill rotWithShape="1">
          <a:blip r:embed="rId3"/>
          <a:srcRect l="12969" t="3521" r="8532" b="8552"/>
          <a:stretch/>
        </p:blipFill>
        <p:spPr>
          <a:xfrm>
            <a:off x="4739614" y="1498746"/>
            <a:ext cx="3144058" cy="4505899"/>
          </a:xfrm>
          <a:prstGeom prst="rect">
            <a:avLst/>
          </a:prstGeom>
          <a:ln>
            <a:solidFill>
              <a:srgbClr val="000000"/>
            </a:solidFill>
          </a:ln>
        </p:spPr>
      </p:pic>
    </p:spTree>
    <p:extLst>
      <p:ext uri="{BB962C8B-B14F-4D97-AF65-F5344CB8AC3E}">
        <p14:creationId xmlns:p14="http://schemas.microsoft.com/office/powerpoint/2010/main" val="489502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8460"/>
            <a:ext cx="8229600" cy="4856761"/>
          </a:xfrm>
        </p:spPr>
        <p:txBody>
          <a:bodyPr>
            <a:normAutofit/>
          </a:bodyPr>
          <a:lstStyle/>
          <a:p>
            <a:r>
              <a:rPr lang="en-US" sz="2600" dirty="0">
                <a:solidFill>
                  <a:srgbClr val="FF0000"/>
                </a:solidFill>
              </a:rPr>
              <a:t>The Jan- June certification period is due immediately.</a:t>
            </a:r>
          </a:p>
          <a:p>
            <a:pPr marL="914400" indent="-457200">
              <a:buFont typeface="Wingdings" panose="05000000000000000000" pitchFamily="2" charset="2"/>
              <a:buChar char="Ø"/>
            </a:pPr>
            <a:r>
              <a:rPr lang="en-US" sz="2400" dirty="0"/>
              <a:t>Process taking place in mid-year</a:t>
            </a:r>
          </a:p>
          <a:p>
            <a:endParaRPr lang="en-US" sz="400" dirty="0"/>
          </a:p>
          <a:p>
            <a:r>
              <a:rPr lang="en-US" sz="2600" dirty="0">
                <a:solidFill>
                  <a:srgbClr val="FF0000"/>
                </a:solidFill>
              </a:rPr>
              <a:t>Please submit the certifications by Monday, June 3</a:t>
            </a:r>
            <a:r>
              <a:rPr lang="en-US" sz="2600" baseline="30000" dirty="0">
                <a:solidFill>
                  <a:srgbClr val="FF0000"/>
                </a:solidFill>
              </a:rPr>
              <a:t>rd</a:t>
            </a:r>
            <a:r>
              <a:rPr lang="en-US" sz="2600" dirty="0">
                <a:solidFill>
                  <a:srgbClr val="FF0000"/>
                </a:solidFill>
              </a:rPr>
              <a:t>.</a:t>
            </a:r>
          </a:p>
          <a:p>
            <a:endParaRPr lang="en-US" sz="400" dirty="0"/>
          </a:p>
          <a:p>
            <a:r>
              <a:rPr lang="en-US" sz="2600" dirty="0"/>
              <a:t>Managers and Area Food Services Supervisors:</a:t>
            </a:r>
          </a:p>
          <a:p>
            <a:pPr marL="914400" lvl="1" indent="-457200"/>
            <a:r>
              <a:rPr lang="en-US" sz="2400" dirty="0"/>
              <a:t>Managers send it to your AFSS who will send it to the Food Services Staff Aides </a:t>
            </a:r>
          </a:p>
          <a:p>
            <a:pPr marL="914400" lvl="1" indent="-457200"/>
            <a:r>
              <a:rPr lang="en-US" sz="2400" dirty="0"/>
              <a:t>Employees who retired, resigned, or are currently on leave during this timeframe must also be included</a:t>
            </a:r>
          </a:p>
          <a:p>
            <a:pPr marL="914400" lvl="1" indent="-457200"/>
            <a:endParaRPr lang="en-US" sz="400" dirty="0"/>
          </a:p>
        </p:txBody>
      </p:sp>
      <p:sp>
        <p:nvSpPr>
          <p:cNvPr id="3" name="Content Placeholder 2"/>
          <p:cNvSpPr>
            <a:spLocks noGrp="1"/>
          </p:cNvSpPr>
          <p:nvPr>
            <p:ph idx="13"/>
          </p:nvPr>
        </p:nvSpPr>
        <p:spPr/>
        <p:txBody>
          <a:bodyPr>
            <a:normAutofit/>
          </a:bodyPr>
          <a:lstStyle/>
          <a:p>
            <a:r>
              <a:rPr lang="en-US" dirty="0"/>
              <a:t>Completion Dates and Filing</a:t>
            </a:r>
          </a:p>
          <a:p>
            <a:endParaRPr lang="en-US" dirty="0"/>
          </a:p>
          <a:p>
            <a:endParaRPr lang="en-US" sz="1400" dirty="0"/>
          </a:p>
        </p:txBody>
      </p:sp>
    </p:spTree>
    <p:extLst>
      <p:ext uri="{BB962C8B-B14F-4D97-AF65-F5344CB8AC3E}">
        <p14:creationId xmlns:p14="http://schemas.microsoft.com/office/powerpoint/2010/main" val="3926152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lvl="0"/>
            <a:r>
              <a:rPr lang="en-US" dirty="0"/>
              <a:t>Questions?</a:t>
            </a:r>
          </a:p>
          <a:p>
            <a:endParaRPr lang="en-US" dirty="0"/>
          </a:p>
        </p:txBody>
      </p:sp>
      <p:sp>
        <p:nvSpPr>
          <p:cNvPr id="3" name="Text Placeholder 2"/>
          <p:cNvSpPr>
            <a:spLocks noGrp="1"/>
          </p:cNvSpPr>
          <p:nvPr>
            <p:ph type="body" sz="quarter" idx="14"/>
          </p:nvPr>
        </p:nvSpPr>
        <p:spPr/>
        <p:txBody>
          <a:bodyPr/>
          <a:lstStyle/>
          <a:p>
            <a:pPr lvl="0"/>
            <a:r>
              <a:rPr lang="en-US" dirty="0"/>
              <a:t>Thank You!</a:t>
            </a:r>
          </a:p>
          <a:p>
            <a:endParaRPr lang="en-US" dirty="0"/>
          </a:p>
        </p:txBody>
      </p:sp>
    </p:spTree>
    <p:extLst>
      <p:ext uri="{BB962C8B-B14F-4D97-AF65-F5344CB8AC3E}">
        <p14:creationId xmlns:p14="http://schemas.microsoft.com/office/powerpoint/2010/main" val="423199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Food Services Timesheet is the Food Services Division’s official documentation for attendance.</a:t>
            </a:r>
          </a:p>
          <a:p>
            <a:endParaRPr lang="en-US" sz="600" dirty="0"/>
          </a:p>
          <a:p>
            <a:pPr marL="914400" indent="-457200">
              <a:buFont typeface="Wingdings" panose="05000000000000000000" pitchFamily="2" charset="2"/>
              <a:buChar char="Ø"/>
            </a:pPr>
            <a:r>
              <a:rPr lang="en-US" sz="2600" dirty="0"/>
              <a:t>Attendance records:</a:t>
            </a:r>
          </a:p>
          <a:p>
            <a:pPr marL="1371600" lvl="1" indent="-457200">
              <a:buFont typeface="Arial" panose="020B0604020202020204" pitchFamily="34" charset="0"/>
              <a:buChar char="•"/>
            </a:pPr>
            <a:r>
              <a:rPr lang="en-US" sz="2400" dirty="0"/>
              <a:t>Food Services Timesheet will be kept and filed within the Cafeteria</a:t>
            </a:r>
          </a:p>
          <a:p>
            <a:pPr marL="1371600" lvl="1" indent="-457200">
              <a:buFont typeface="Arial" panose="020B0604020202020204" pitchFamily="34" charset="0"/>
              <a:buChar char="•"/>
            </a:pPr>
            <a:endParaRPr lang="en-US" sz="400" dirty="0"/>
          </a:p>
          <a:p>
            <a:pPr marL="914400" indent="-457200">
              <a:buFont typeface="Wingdings" panose="05000000000000000000" pitchFamily="2" charset="2"/>
              <a:buChar char="Ø"/>
            </a:pPr>
            <a:r>
              <a:rPr lang="en-US" sz="2600" dirty="0"/>
              <a:t>Employees are expected to:</a:t>
            </a:r>
          </a:p>
          <a:p>
            <a:pPr marL="1371600" lvl="1" indent="-457200">
              <a:buFont typeface="Arial" panose="020B0604020202020204" pitchFamily="34" charset="0"/>
              <a:buChar char="•"/>
            </a:pPr>
            <a:r>
              <a:rPr lang="en-US" sz="2400" dirty="0"/>
              <a:t>Report to the cafeteria at start of shift  </a:t>
            </a:r>
          </a:p>
          <a:p>
            <a:pPr marL="1371600" lvl="1" indent="-457200">
              <a:buFont typeface="Arial" panose="020B0604020202020204" pitchFamily="34" charset="0"/>
              <a:buChar char="•"/>
            </a:pPr>
            <a:r>
              <a:rPr lang="en-US" sz="2400" dirty="0"/>
              <a:t>End shift from the cafeteria</a:t>
            </a:r>
          </a:p>
          <a:p>
            <a:pPr marL="457200" indent="-457200">
              <a:buFont typeface="Wingdings" panose="05000000000000000000" pitchFamily="2" charset="2"/>
              <a:buChar char="Ø"/>
            </a:pPr>
            <a:endParaRPr lang="en-US" sz="2600" dirty="0"/>
          </a:p>
        </p:txBody>
      </p:sp>
      <p:sp>
        <p:nvSpPr>
          <p:cNvPr id="3" name="Content Placeholder 2"/>
          <p:cNvSpPr>
            <a:spLocks noGrp="1"/>
          </p:cNvSpPr>
          <p:nvPr>
            <p:ph idx="13"/>
          </p:nvPr>
        </p:nvSpPr>
        <p:spPr/>
        <p:txBody>
          <a:bodyPr/>
          <a:lstStyle/>
          <a:p>
            <a:r>
              <a:rPr lang="en-US" dirty="0"/>
              <a:t>School Based Food Service Staff	</a:t>
            </a:r>
          </a:p>
        </p:txBody>
      </p:sp>
    </p:spTree>
    <p:extLst>
      <p:ext uri="{BB962C8B-B14F-4D97-AF65-F5344CB8AC3E}">
        <p14:creationId xmlns:p14="http://schemas.microsoft.com/office/powerpoint/2010/main" val="271744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sz="1100" dirty="0"/>
          </a:p>
          <a:p>
            <a:pPr marL="914400" lvl="1" indent="-457200"/>
            <a:r>
              <a:rPr lang="en-US" sz="2800" dirty="0"/>
              <a:t>FS staff District Timecard: </a:t>
            </a:r>
          </a:p>
          <a:p>
            <a:pPr marL="1371600" lvl="2" indent="-457200"/>
            <a:r>
              <a:rPr lang="en-US" sz="2600" dirty="0"/>
              <a:t>Kept within Main office </a:t>
            </a:r>
          </a:p>
          <a:p>
            <a:pPr marL="1828800" lvl="3" indent="-457200"/>
            <a:r>
              <a:rPr lang="en-US" sz="2400" dirty="0"/>
              <a:t>Filled out periodically</a:t>
            </a:r>
            <a:r>
              <a:rPr lang="en-US" sz="2200" dirty="0"/>
              <a:t> </a:t>
            </a:r>
          </a:p>
          <a:p>
            <a:pPr marL="971550" lvl="3" indent="-457200">
              <a:buFont typeface="Wingdings" panose="05000000000000000000" pitchFamily="2" charset="2"/>
              <a:buChar char="Ø"/>
            </a:pPr>
            <a:r>
              <a:rPr lang="en-US" sz="2800" dirty="0"/>
              <a:t>Managers work with their time reporter: </a:t>
            </a:r>
          </a:p>
          <a:p>
            <a:pPr marL="1371600" lvl="4" indent="-457200">
              <a:buFont typeface="Arial" panose="020B0604020202020204" pitchFamily="34" charset="0"/>
              <a:buChar char="•"/>
            </a:pPr>
            <a:r>
              <a:rPr lang="en-US" sz="2600" dirty="0"/>
              <a:t>Determine schedule of filling out the timecard </a:t>
            </a:r>
          </a:p>
          <a:p>
            <a:pPr marL="1371600" lvl="3" indent="-457200">
              <a:buFont typeface="Arial" panose="020B0604020202020204" pitchFamily="34" charset="0"/>
              <a:buChar char="•"/>
            </a:pPr>
            <a:r>
              <a:rPr lang="en-US" sz="2600" dirty="0"/>
              <a:t>Provide copies of the timesheet as needed for time reporting </a:t>
            </a:r>
          </a:p>
          <a:p>
            <a:pPr marL="914400" lvl="1" indent="-457200"/>
            <a:r>
              <a:rPr lang="en-US" sz="2800" dirty="0"/>
              <a:t>At </a:t>
            </a:r>
            <a:r>
              <a:rPr lang="en-US" sz="2800" b="1" dirty="0"/>
              <a:t>minimum</a:t>
            </a:r>
            <a:r>
              <a:rPr lang="en-US" b="1" dirty="0"/>
              <a:t> </a:t>
            </a:r>
            <a:r>
              <a:rPr lang="en-US" dirty="0"/>
              <a:t>timesheets provided to timekeeper:</a:t>
            </a:r>
          </a:p>
          <a:p>
            <a:pPr marL="1371600" lvl="2" indent="-457200"/>
            <a:r>
              <a:rPr lang="en-US" sz="2600" dirty="0"/>
              <a:t>On or before payroll cut off dates</a:t>
            </a:r>
          </a:p>
          <a:p>
            <a:pPr marL="1371600" lvl="2" indent="-457200"/>
            <a:r>
              <a:rPr lang="en-US" sz="2600" dirty="0"/>
              <a:t>Every Friday  </a:t>
            </a:r>
          </a:p>
          <a:p>
            <a:pPr marL="914400" lvl="2" indent="-457200">
              <a:buFont typeface="Wingdings" panose="05000000000000000000" pitchFamily="2" charset="2"/>
              <a:buChar char="Ø"/>
            </a:pPr>
            <a:r>
              <a:rPr lang="en-US" sz="2800" dirty="0"/>
              <a:t>Times vary dependent on school</a:t>
            </a:r>
            <a:r>
              <a:rPr lang="en-US" dirty="0"/>
              <a:t>  </a:t>
            </a:r>
          </a:p>
          <a:p>
            <a:pPr marL="914400" lvl="2" indent="-457200">
              <a:buFont typeface="Wingdings" panose="05000000000000000000" pitchFamily="2" charset="2"/>
              <a:buChar char="Ø"/>
            </a:pPr>
            <a:r>
              <a:rPr lang="en-US" sz="2800" dirty="0"/>
              <a:t>Collaborate with the Timekeeper</a:t>
            </a:r>
          </a:p>
          <a:p>
            <a:pPr marL="457200" indent="-457200">
              <a:buFont typeface="Arial" panose="020B0604020202020204" pitchFamily="34" charset="0"/>
              <a:buChar char="•"/>
            </a:pPr>
            <a:endParaRPr lang="en-US" sz="2000" dirty="0"/>
          </a:p>
        </p:txBody>
      </p:sp>
      <p:sp>
        <p:nvSpPr>
          <p:cNvPr id="3" name="Content Placeholder 2"/>
          <p:cNvSpPr>
            <a:spLocks noGrp="1"/>
          </p:cNvSpPr>
          <p:nvPr>
            <p:ph idx="13"/>
          </p:nvPr>
        </p:nvSpPr>
        <p:spPr/>
        <p:txBody>
          <a:bodyPr>
            <a:noAutofit/>
          </a:bodyPr>
          <a:lstStyle/>
          <a:p>
            <a:r>
              <a:rPr lang="en-US" dirty="0"/>
              <a:t>School Based Food Service Staff	</a:t>
            </a:r>
          </a:p>
        </p:txBody>
      </p:sp>
    </p:spTree>
    <p:extLst>
      <p:ext uri="{BB962C8B-B14F-4D97-AF65-F5344CB8AC3E}">
        <p14:creationId xmlns:p14="http://schemas.microsoft.com/office/powerpoint/2010/main" val="3814184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r>
              <a:rPr lang="en-US" dirty="0"/>
              <a:t>Food Service Division Time Sheet</a:t>
            </a:r>
          </a:p>
          <a:p>
            <a:endParaRPr lang="en-US" dirty="0"/>
          </a:p>
        </p:txBody>
      </p:sp>
      <p:sp>
        <p:nvSpPr>
          <p:cNvPr id="4" name="TextBox 3"/>
          <p:cNvSpPr txBox="1"/>
          <p:nvPr/>
        </p:nvSpPr>
        <p:spPr>
          <a:xfrm>
            <a:off x="457200" y="1833274"/>
            <a:ext cx="3410124" cy="2862322"/>
          </a:xfrm>
          <a:prstGeom prst="rect">
            <a:avLst/>
          </a:prstGeom>
          <a:noFill/>
        </p:spPr>
        <p:txBody>
          <a:bodyPr wrap="square" rtlCol="0">
            <a:spAutoFit/>
          </a:bodyPr>
          <a:lstStyle/>
          <a:p>
            <a:r>
              <a:rPr lang="en-US" sz="2600" dirty="0">
                <a:solidFill>
                  <a:srgbClr val="000000"/>
                </a:solidFill>
              </a:rPr>
              <a:t>Food Services Division Time Sheets filled out daily by:</a:t>
            </a:r>
          </a:p>
          <a:p>
            <a:pPr marL="914400" indent="-457200">
              <a:buFont typeface="Wingdings" panose="05000000000000000000" pitchFamily="2" charset="2"/>
              <a:buChar char="Ø"/>
            </a:pPr>
            <a:r>
              <a:rPr lang="en-US" sz="2400" dirty="0">
                <a:solidFill>
                  <a:srgbClr val="000000"/>
                </a:solidFill>
              </a:rPr>
              <a:t>Café Staff</a:t>
            </a:r>
          </a:p>
          <a:p>
            <a:pPr marL="914400" indent="-457200">
              <a:buFont typeface="Wingdings" panose="05000000000000000000" pitchFamily="2" charset="2"/>
              <a:buChar char="Ø"/>
            </a:pPr>
            <a:endParaRPr lang="en-US" sz="300" dirty="0">
              <a:solidFill>
                <a:srgbClr val="000000"/>
              </a:solidFill>
            </a:endParaRPr>
          </a:p>
          <a:p>
            <a:pPr marL="914400" indent="-457200">
              <a:buFont typeface="Wingdings" panose="05000000000000000000" pitchFamily="2" charset="2"/>
              <a:buChar char="Ø"/>
            </a:pPr>
            <a:r>
              <a:rPr lang="en-US" sz="2400" dirty="0">
                <a:solidFill>
                  <a:srgbClr val="000000"/>
                </a:solidFill>
              </a:rPr>
              <a:t>Café Managers</a:t>
            </a:r>
          </a:p>
          <a:p>
            <a:pPr marL="914400" indent="-457200">
              <a:buFont typeface="Wingdings" panose="05000000000000000000" pitchFamily="2" charset="2"/>
              <a:buChar char="Ø"/>
            </a:pPr>
            <a:endParaRPr lang="en-US" sz="300" dirty="0">
              <a:solidFill>
                <a:srgbClr val="000000"/>
              </a:solidFill>
            </a:endParaRPr>
          </a:p>
          <a:p>
            <a:pPr marL="914400" indent="-457200">
              <a:buFont typeface="Wingdings" panose="05000000000000000000" pitchFamily="2" charset="2"/>
              <a:buChar char="Ø"/>
            </a:pPr>
            <a:r>
              <a:rPr lang="en-US" sz="2400" dirty="0">
                <a:solidFill>
                  <a:srgbClr val="000000"/>
                </a:solidFill>
              </a:rPr>
              <a:t>Substitute Café Workers</a:t>
            </a:r>
          </a:p>
        </p:txBody>
      </p:sp>
      <p:pic>
        <p:nvPicPr>
          <p:cNvPr id="2" name="Picture 1">
            <a:extLst>
              <a:ext uri="{FF2B5EF4-FFF2-40B4-BE49-F238E27FC236}">
                <a16:creationId xmlns:a16="http://schemas.microsoft.com/office/drawing/2014/main" id="{A85D22D2-7BB4-4582-92AC-892AEC4A29BD}"/>
              </a:ext>
            </a:extLst>
          </p:cNvPr>
          <p:cNvPicPr>
            <a:picLocks noChangeAspect="1"/>
          </p:cNvPicPr>
          <p:nvPr/>
        </p:nvPicPr>
        <p:blipFill>
          <a:blip r:embed="rId3"/>
          <a:stretch>
            <a:fillRect/>
          </a:stretch>
        </p:blipFill>
        <p:spPr>
          <a:xfrm>
            <a:off x="3867324" y="1548558"/>
            <a:ext cx="4889148" cy="3760883"/>
          </a:xfrm>
          <a:prstGeom prst="rect">
            <a:avLst/>
          </a:prstGeom>
          <a:ln>
            <a:solidFill>
              <a:srgbClr val="000000"/>
            </a:solidFill>
          </a:ln>
        </p:spPr>
      </p:pic>
    </p:spTree>
    <p:extLst>
      <p:ext uri="{BB962C8B-B14F-4D97-AF65-F5344CB8AC3E}">
        <p14:creationId xmlns:p14="http://schemas.microsoft.com/office/powerpoint/2010/main" val="318195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r>
              <a:rPr lang="en-US" dirty="0"/>
              <a:t>Employee and School Information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477116"/>
            <a:ext cx="8229600" cy="1654147"/>
          </a:xfrm>
          <a:prstGeom prst="rect">
            <a:avLst/>
          </a:prstGeom>
          <a:ln>
            <a:solidFill>
              <a:srgbClr val="000000"/>
            </a:solidFill>
          </a:ln>
        </p:spPr>
      </p:pic>
      <p:sp>
        <p:nvSpPr>
          <p:cNvPr id="5" name="TextBox 4"/>
          <p:cNvSpPr txBox="1"/>
          <p:nvPr/>
        </p:nvSpPr>
        <p:spPr>
          <a:xfrm>
            <a:off x="457200" y="3295945"/>
            <a:ext cx="8079106" cy="3354765"/>
          </a:xfrm>
          <a:prstGeom prst="rect">
            <a:avLst/>
          </a:prstGeom>
          <a:noFill/>
        </p:spPr>
        <p:txBody>
          <a:bodyPr wrap="square" rtlCol="0">
            <a:spAutoFit/>
          </a:bodyPr>
          <a:lstStyle/>
          <a:p>
            <a:r>
              <a:rPr lang="en-US" sz="2800" dirty="0">
                <a:solidFill>
                  <a:srgbClr val="000000"/>
                </a:solidFill>
              </a:rPr>
              <a:t>Heading section includes</a:t>
            </a:r>
            <a:r>
              <a:rPr lang="en-US" sz="2600" dirty="0">
                <a:solidFill>
                  <a:srgbClr val="000000"/>
                </a:solidFill>
              </a:rPr>
              <a:t>:</a:t>
            </a:r>
          </a:p>
          <a:p>
            <a:pPr marL="914400" indent="-457200">
              <a:buFont typeface="Wingdings" panose="05000000000000000000" pitchFamily="2" charset="2"/>
              <a:buChar char="Ø"/>
            </a:pPr>
            <a:r>
              <a:rPr lang="en-US" sz="2600" dirty="0">
                <a:solidFill>
                  <a:srgbClr val="000000"/>
                </a:solidFill>
              </a:rPr>
              <a:t>Employee Name</a:t>
            </a:r>
          </a:p>
          <a:p>
            <a:pPr marL="914400" indent="-457200">
              <a:buFont typeface="Wingdings" panose="05000000000000000000" pitchFamily="2" charset="2"/>
              <a:buChar char="Ø"/>
            </a:pPr>
            <a:r>
              <a:rPr lang="en-US" sz="2600" dirty="0">
                <a:solidFill>
                  <a:srgbClr val="000000"/>
                </a:solidFill>
              </a:rPr>
              <a:t>Employee Number</a:t>
            </a:r>
          </a:p>
          <a:p>
            <a:pPr marL="914400" indent="-457200">
              <a:buFont typeface="Wingdings" panose="05000000000000000000" pitchFamily="2" charset="2"/>
              <a:buChar char="Ø"/>
            </a:pPr>
            <a:r>
              <a:rPr lang="en-US" sz="2600" dirty="0">
                <a:solidFill>
                  <a:srgbClr val="000000"/>
                </a:solidFill>
              </a:rPr>
              <a:t>School</a:t>
            </a:r>
          </a:p>
          <a:p>
            <a:pPr marL="914400" indent="-457200">
              <a:buFont typeface="Wingdings" panose="05000000000000000000" pitchFamily="2" charset="2"/>
              <a:buChar char="Ø"/>
            </a:pPr>
            <a:r>
              <a:rPr lang="en-US" sz="2600" dirty="0">
                <a:solidFill>
                  <a:srgbClr val="000000"/>
                </a:solidFill>
              </a:rPr>
              <a:t>Location Code</a:t>
            </a:r>
          </a:p>
          <a:p>
            <a:pPr marL="914400" indent="-457200">
              <a:buFont typeface="Wingdings" panose="05000000000000000000" pitchFamily="2" charset="2"/>
              <a:buChar char="Ø"/>
            </a:pPr>
            <a:r>
              <a:rPr lang="en-US" sz="2600" dirty="0">
                <a:solidFill>
                  <a:srgbClr val="000000"/>
                </a:solidFill>
              </a:rPr>
              <a:t>Pay Period Month</a:t>
            </a:r>
          </a:p>
          <a:p>
            <a:pPr marL="914400" indent="-457200">
              <a:buFont typeface="Wingdings" panose="05000000000000000000" pitchFamily="2" charset="2"/>
              <a:buChar char="Ø"/>
            </a:pPr>
            <a:r>
              <a:rPr lang="en-US" sz="2600" dirty="0">
                <a:solidFill>
                  <a:srgbClr val="000000"/>
                </a:solidFill>
              </a:rPr>
              <a:t>Year</a:t>
            </a:r>
          </a:p>
          <a:p>
            <a:pPr marL="457200" indent="-457200">
              <a:buFont typeface="Wingdings" panose="05000000000000000000" pitchFamily="2" charset="2"/>
              <a:buChar char="Ø"/>
            </a:pPr>
            <a:endParaRPr lang="en-US" sz="2800" dirty="0">
              <a:solidFill>
                <a:srgbClr val="000000"/>
              </a:solidFill>
            </a:endParaRPr>
          </a:p>
        </p:txBody>
      </p:sp>
    </p:spTree>
    <p:extLst>
      <p:ext uri="{BB962C8B-B14F-4D97-AF65-F5344CB8AC3E}">
        <p14:creationId xmlns:p14="http://schemas.microsoft.com/office/powerpoint/2010/main" val="53474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r>
              <a:rPr lang="en-US" dirty="0"/>
              <a:t>Daily Hours Worked</a:t>
            </a:r>
          </a:p>
        </p:txBody>
      </p:sp>
      <p:sp>
        <p:nvSpPr>
          <p:cNvPr id="7" name="Content Placeholder 2"/>
          <p:cNvSpPr>
            <a:spLocks noGrp="1"/>
          </p:cNvSpPr>
          <p:nvPr>
            <p:ph idx="4294967295"/>
          </p:nvPr>
        </p:nvSpPr>
        <p:spPr>
          <a:xfrm>
            <a:off x="3709386" y="1266872"/>
            <a:ext cx="5187950" cy="433387"/>
          </a:xfrm>
        </p:spPr>
        <p:txBody>
          <a:bodyPr>
            <a:normAutofit fontScale="85000" lnSpcReduction="20000"/>
          </a:bodyPr>
          <a:lstStyle/>
          <a:p>
            <a:pPr marL="0" indent="0" algn="ctr">
              <a:buNone/>
            </a:pPr>
            <a:r>
              <a:rPr lang="en-US" dirty="0">
                <a:solidFill>
                  <a:srgbClr val="FF0000"/>
                </a:solidFill>
              </a:rPr>
              <a:t>Period: 1</a:t>
            </a:r>
            <a:r>
              <a:rPr lang="en-US" baseline="30000" dirty="0">
                <a:solidFill>
                  <a:srgbClr val="FF0000"/>
                </a:solidFill>
              </a:rPr>
              <a:t>st</a:t>
            </a:r>
            <a:r>
              <a:rPr lang="en-US" dirty="0">
                <a:solidFill>
                  <a:srgbClr val="FF0000"/>
                </a:solidFill>
              </a:rPr>
              <a:t> through 15</a:t>
            </a:r>
            <a:r>
              <a:rPr lang="en-US" baseline="30000" dirty="0">
                <a:solidFill>
                  <a:srgbClr val="FF0000"/>
                </a:solidFill>
              </a:rPr>
              <a:t>th</a:t>
            </a:r>
            <a:endParaRPr lang="en-US" dirty="0">
              <a:solidFill>
                <a:srgbClr val="FF0000"/>
              </a:solidFill>
            </a:endParaRPr>
          </a:p>
          <a:p>
            <a:pPr marL="0" indent="0" algn="ctr">
              <a:buNone/>
            </a:pPr>
            <a:endParaRPr lang="en-US" dirty="0">
              <a:solidFill>
                <a:srgbClr val="FF0000"/>
              </a:solidFill>
            </a:endParaRPr>
          </a:p>
        </p:txBody>
      </p:sp>
      <p:sp>
        <p:nvSpPr>
          <p:cNvPr id="8" name="Content Placeholder 2"/>
          <p:cNvSpPr>
            <a:spLocks noGrp="1"/>
          </p:cNvSpPr>
          <p:nvPr>
            <p:ph idx="4294967295"/>
          </p:nvPr>
        </p:nvSpPr>
        <p:spPr>
          <a:xfrm>
            <a:off x="3709386" y="3603204"/>
            <a:ext cx="5187950" cy="433388"/>
          </a:xfrm>
        </p:spPr>
        <p:txBody>
          <a:bodyPr>
            <a:normAutofit fontScale="85000" lnSpcReduction="20000"/>
          </a:bodyPr>
          <a:lstStyle/>
          <a:p>
            <a:pPr marL="0" indent="0" algn="ctr">
              <a:buNone/>
            </a:pPr>
            <a:r>
              <a:rPr lang="en-US" dirty="0">
                <a:solidFill>
                  <a:srgbClr val="FF0000"/>
                </a:solidFill>
              </a:rPr>
              <a:t> Period: 16</a:t>
            </a:r>
            <a:r>
              <a:rPr lang="en-US" baseline="30000" dirty="0">
                <a:solidFill>
                  <a:srgbClr val="FF0000"/>
                </a:solidFill>
              </a:rPr>
              <a:t>th</a:t>
            </a:r>
            <a:r>
              <a:rPr lang="en-US" dirty="0">
                <a:solidFill>
                  <a:srgbClr val="FF0000"/>
                </a:solidFill>
              </a:rPr>
              <a:t> through 31</a:t>
            </a:r>
            <a:r>
              <a:rPr lang="en-US" baseline="30000" dirty="0">
                <a:solidFill>
                  <a:srgbClr val="FF0000"/>
                </a:solidFill>
              </a:rPr>
              <a:t>st</a:t>
            </a:r>
            <a:endParaRPr lang="en-US" dirty="0">
              <a:solidFill>
                <a:srgbClr val="FF0000"/>
              </a:solidFill>
            </a:endParaRPr>
          </a:p>
          <a:p>
            <a:pPr marL="0" indent="0" algn="ctr">
              <a:buNone/>
            </a:pPr>
            <a:endParaRPr lang="en-US"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124" y="1654697"/>
            <a:ext cx="5211212" cy="1752814"/>
          </a:xfrm>
          <a:prstGeom prst="rect">
            <a:avLst/>
          </a:prstGeom>
          <a:ln>
            <a:solidFill>
              <a:srgbClr val="00000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03" y="4004498"/>
            <a:ext cx="5211213" cy="1758127"/>
          </a:xfrm>
          <a:prstGeom prst="rect">
            <a:avLst/>
          </a:prstGeom>
          <a:ln>
            <a:solidFill>
              <a:srgbClr val="000000"/>
            </a:solidFill>
          </a:ln>
        </p:spPr>
      </p:pic>
      <p:sp>
        <p:nvSpPr>
          <p:cNvPr id="9" name="TextBox 8"/>
          <p:cNvSpPr txBox="1"/>
          <p:nvPr/>
        </p:nvSpPr>
        <p:spPr>
          <a:xfrm>
            <a:off x="383939" y="1208623"/>
            <a:ext cx="3114912" cy="5109091"/>
          </a:xfrm>
          <a:prstGeom prst="rect">
            <a:avLst/>
          </a:prstGeom>
          <a:noFill/>
        </p:spPr>
        <p:txBody>
          <a:bodyPr wrap="square" rtlCol="0">
            <a:spAutoFit/>
          </a:bodyPr>
          <a:lstStyle/>
          <a:p>
            <a:r>
              <a:rPr lang="en-US" sz="2600" dirty="0">
                <a:solidFill>
                  <a:srgbClr val="000000"/>
                </a:solidFill>
              </a:rPr>
              <a:t>Fill out daily:</a:t>
            </a:r>
          </a:p>
          <a:p>
            <a:pPr marL="860425" indent="-457200">
              <a:buFont typeface="Wingdings" panose="05000000000000000000" pitchFamily="2" charset="2"/>
              <a:buChar char="Ø"/>
            </a:pPr>
            <a:r>
              <a:rPr lang="en-US" sz="2400" dirty="0">
                <a:solidFill>
                  <a:srgbClr val="000000"/>
                </a:solidFill>
              </a:rPr>
              <a:t>Arrival Time</a:t>
            </a:r>
          </a:p>
          <a:p>
            <a:pPr marL="860425" indent="-457200">
              <a:buFont typeface="Wingdings" panose="05000000000000000000" pitchFamily="2" charset="2"/>
              <a:buChar char="Ø"/>
            </a:pPr>
            <a:r>
              <a:rPr lang="en-US" sz="2400" dirty="0">
                <a:solidFill>
                  <a:srgbClr val="000000"/>
                </a:solidFill>
              </a:rPr>
              <a:t>Exit Time</a:t>
            </a:r>
          </a:p>
          <a:p>
            <a:r>
              <a:rPr lang="en-US" sz="2600" dirty="0">
                <a:solidFill>
                  <a:srgbClr val="000000"/>
                </a:solidFill>
              </a:rPr>
              <a:t>All hours worked:</a:t>
            </a:r>
          </a:p>
          <a:p>
            <a:pPr marL="914400" indent="-457200">
              <a:buFont typeface="Wingdings" panose="05000000000000000000" pitchFamily="2" charset="2"/>
              <a:buChar char="Ø"/>
            </a:pPr>
            <a:r>
              <a:rPr lang="en-US" sz="2400" dirty="0">
                <a:solidFill>
                  <a:srgbClr val="000000"/>
                </a:solidFill>
              </a:rPr>
              <a:t>Assigned Hours</a:t>
            </a:r>
          </a:p>
          <a:p>
            <a:pPr marL="914400" indent="-457200">
              <a:buFont typeface="Wingdings" panose="05000000000000000000" pitchFamily="2" charset="2"/>
              <a:buChar char="Ø"/>
            </a:pPr>
            <a:r>
              <a:rPr lang="en-US" sz="2400" dirty="0">
                <a:solidFill>
                  <a:srgbClr val="000000"/>
                </a:solidFill>
              </a:rPr>
              <a:t>Additional Time</a:t>
            </a:r>
          </a:p>
          <a:p>
            <a:pPr marL="914400" indent="-457200">
              <a:buFont typeface="Wingdings" panose="05000000000000000000" pitchFamily="2" charset="2"/>
              <a:buChar char="Ø"/>
            </a:pPr>
            <a:r>
              <a:rPr lang="en-US" sz="2400" dirty="0">
                <a:solidFill>
                  <a:srgbClr val="000000"/>
                </a:solidFill>
              </a:rPr>
              <a:t>Overtime</a:t>
            </a:r>
          </a:p>
          <a:p>
            <a:r>
              <a:rPr lang="en-US" sz="2200" b="1" dirty="0">
                <a:solidFill>
                  <a:srgbClr val="000000"/>
                </a:solidFill>
              </a:rPr>
              <a:t>Note: </a:t>
            </a:r>
            <a:r>
              <a:rPr lang="en-US" sz="2200" i="1" dirty="0">
                <a:solidFill>
                  <a:srgbClr val="000000"/>
                </a:solidFill>
              </a:rPr>
              <a:t>If</a:t>
            </a:r>
            <a:r>
              <a:rPr lang="en-US" sz="2200" dirty="0">
                <a:solidFill>
                  <a:srgbClr val="000000"/>
                </a:solidFill>
              </a:rPr>
              <a:t> employees qualify for a lunch break, the time will be reflected in the In/Out but will not be included in the total hours worked. *See examples</a:t>
            </a:r>
          </a:p>
        </p:txBody>
      </p:sp>
    </p:spTree>
    <p:extLst>
      <p:ext uri="{BB962C8B-B14F-4D97-AF65-F5344CB8AC3E}">
        <p14:creationId xmlns:p14="http://schemas.microsoft.com/office/powerpoint/2010/main" val="110451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p:txBody>
          <a:bodyPr/>
          <a:lstStyle/>
          <a:p>
            <a:r>
              <a:rPr lang="en-US" dirty="0"/>
              <a:t>*Example 1: 4 Hour Worker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10" y="1749087"/>
            <a:ext cx="8549640" cy="2159973"/>
          </a:xfrm>
          <a:prstGeom prst="rect">
            <a:avLst/>
          </a:prstGeom>
        </p:spPr>
      </p:pic>
      <p:sp>
        <p:nvSpPr>
          <p:cNvPr id="10" name="TextBox 9"/>
          <p:cNvSpPr txBox="1"/>
          <p:nvPr/>
        </p:nvSpPr>
        <p:spPr>
          <a:xfrm>
            <a:off x="867410" y="2343198"/>
            <a:ext cx="457200" cy="415498"/>
          </a:xfrm>
          <a:prstGeom prst="rect">
            <a:avLst/>
          </a:prstGeom>
          <a:noFill/>
        </p:spPr>
        <p:txBody>
          <a:bodyPr wrap="square" rtlCol="0">
            <a:spAutoFit/>
          </a:bodyPr>
          <a:lstStyle/>
          <a:p>
            <a:r>
              <a:rPr lang="en-US" sz="1100" b="1" dirty="0">
                <a:solidFill>
                  <a:srgbClr val="000000"/>
                </a:solidFill>
              </a:rPr>
              <a:t>7:00</a:t>
            </a:r>
          </a:p>
          <a:p>
            <a:endParaRPr lang="en-US" sz="1000" dirty="0">
              <a:solidFill>
                <a:srgbClr val="000000"/>
              </a:solidFill>
            </a:endParaRPr>
          </a:p>
        </p:txBody>
      </p:sp>
      <p:sp>
        <p:nvSpPr>
          <p:cNvPr id="15" name="TextBox 14"/>
          <p:cNvSpPr txBox="1"/>
          <p:nvPr/>
        </p:nvSpPr>
        <p:spPr>
          <a:xfrm>
            <a:off x="867410" y="2891303"/>
            <a:ext cx="529590" cy="261610"/>
          </a:xfrm>
          <a:prstGeom prst="rect">
            <a:avLst/>
          </a:prstGeom>
          <a:noFill/>
        </p:spPr>
        <p:txBody>
          <a:bodyPr wrap="square" rtlCol="0">
            <a:spAutoFit/>
          </a:bodyPr>
          <a:lstStyle/>
          <a:p>
            <a:r>
              <a:rPr lang="en-US" sz="1100" b="1" dirty="0">
                <a:solidFill>
                  <a:srgbClr val="000000"/>
                </a:solidFill>
              </a:rPr>
              <a:t>11:00</a:t>
            </a:r>
          </a:p>
        </p:txBody>
      </p:sp>
      <p:sp>
        <p:nvSpPr>
          <p:cNvPr id="16" name="TextBox 15"/>
          <p:cNvSpPr txBox="1"/>
          <p:nvPr/>
        </p:nvSpPr>
        <p:spPr>
          <a:xfrm>
            <a:off x="867410" y="3424708"/>
            <a:ext cx="457200" cy="261610"/>
          </a:xfrm>
          <a:prstGeom prst="rect">
            <a:avLst/>
          </a:prstGeom>
          <a:noFill/>
        </p:spPr>
        <p:txBody>
          <a:bodyPr wrap="square" rtlCol="0">
            <a:spAutoFit/>
          </a:bodyPr>
          <a:lstStyle/>
          <a:p>
            <a:r>
              <a:rPr lang="en-US" sz="1100" b="1" dirty="0">
                <a:solidFill>
                  <a:srgbClr val="000000"/>
                </a:solidFill>
              </a:rPr>
              <a:t>4 HR</a:t>
            </a:r>
          </a:p>
        </p:txBody>
      </p:sp>
      <p:sp>
        <p:nvSpPr>
          <p:cNvPr id="17" name="TextBox 16"/>
          <p:cNvSpPr txBox="1"/>
          <p:nvPr/>
        </p:nvSpPr>
        <p:spPr>
          <a:xfrm>
            <a:off x="1358473" y="2343192"/>
            <a:ext cx="457200" cy="415498"/>
          </a:xfrm>
          <a:prstGeom prst="rect">
            <a:avLst/>
          </a:prstGeom>
          <a:noFill/>
        </p:spPr>
        <p:txBody>
          <a:bodyPr wrap="square" rtlCol="0">
            <a:spAutoFit/>
          </a:bodyPr>
          <a:lstStyle/>
          <a:p>
            <a:r>
              <a:rPr lang="en-US" sz="1100" b="1" dirty="0">
                <a:solidFill>
                  <a:srgbClr val="000000"/>
                </a:solidFill>
              </a:rPr>
              <a:t>7:00</a:t>
            </a:r>
          </a:p>
          <a:p>
            <a:endParaRPr lang="en-US" sz="1000" dirty="0">
              <a:solidFill>
                <a:srgbClr val="000000"/>
              </a:solidFill>
            </a:endParaRPr>
          </a:p>
        </p:txBody>
      </p:sp>
      <p:sp>
        <p:nvSpPr>
          <p:cNvPr id="18" name="TextBox 17"/>
          <p:cNvSpPr txBox="1"/>
          <p:nvPr/>
        </p:nvSpPr>
        <p:spPr>
          <a:xfrm>
            <a:off x="1358473" y="2891297"/>
            <a:ext cx="529590" cy="261610"/>
          </a:xfrm>
          <a:prstGeom prst="rect">
            <a:avLst/>
          </a:prstGeom>
          <a:noFill/>
        </p:spPr>
        <p:txBody>
          <a:bodyPr wrap="square" rtlCol="0">
            <a:spAutoFit/>
          </a:bodyPr>
          <a:lstStyle/>
          <a:p>
            <a:r>
              <a:rPr lang="en-US" sz="1100" b="1" dirty="0">
                <a:solidFill>
                  <a:srgbClr val="000000"/>
                </a:solidFill>
              </a:rPr>
              <a:t>11:00</a:t>
            </a:r>
          </a:p>
        </p:txBody>
      </p:sp>
      <p:sp>
        <p:nvSpPr>
          <p:cNvPr id="19" name="TextBox 18"/>
          <p:cNvSpPr txBox="1"/>
          <p:nvPr/>
        </p:nvSpPr>
        <p:spPr>
          <a:xfrm>
            <a:off x="1358473" y="3424702"/>
            <a:ext cx="457200" cy="261610"/>
          </a:xfrm>
          <a:prstGeom prst="rect">
            <a:avLst/>
          </a:prstGeom>
          <a:noFill/>
        </p:spPr>
        <p:txBody>
          <a:bodyPr wrap="square" rtlCol="0">
            <a:spAutoFit/>
          </a:bodyPr>
          <a:lstStyle/>
          <a:p>
            <a:r>
              <a:rPr lang="en-US" sz="1100" b="1" dirty="0">
                <a:solidFill>
                  <a:srgbClr val="000000"/>
                </a:solidFill>
              </a:rPr>
              <a:t>4 HR</a:t>
            </a:r>
          </a:p>
        </p:txBody>
      </p:sp>
      <p:sp>
        <p:nvSpPr>
          <p:cNvPr id="20" name="TextBox 19"/>
          <p:cNvSpPr txBox="1"/>
          <p:nvPr/>
        </p:nvSpPr>
        <p:spPr>
          <a:xfrm>
            <a:off x="308610" y="4078644"/>
            <a:ext cx="8549640" cy="2123658"/>
          </a:xfrm>
          <a:prstGeom prst="rect">
            <a:avLst/>
          </a:prstGeom>
          <a:noFill/>
        </p:spPr>
        <p:txBody>
          <a:bodyPr wrap="square" rtlCol="0">
            <a:spAutoFit/>
          </a:bodyPr>
          <a:lstStyle/>
          <a:p>
            <a:r>
              <a:rPr lang="en-US" sz="2400" dirty="0">
                <a:solidFill>
                  <a:srgbClr val="000000"/>
                </a:solidFill>
              </a:rPr>
              <a:t>4 hour worker:</a:t>
            </a:r>
          </a:p>
          <a:p>
            <a:pPr marL="914400" lvl="1" indent="-457200">
              <a:buFont typeface="Wingdings" panose="05000000000000000000" pitchFamily="2" charset="2"/>
              <a:buChar char="Ø"/>
            </a:pPr>
            <a:r>
              <a:rPr lang="en-US" sz="2200" b="1" dirty="0">
                <a:solidFill>
                  <a:srgbClr val="000000"/>
                </a:solidFill>
              </a:rPr>
              <a:t>In: </a:t>
            </a:r>
          </a:p>
          <a:p>
            <a:pPr marL="1371600" lvl="2" indent="-457200">
              <a:buFont typeface="Arial" panose="020B0604020202020204" pitchFamily="34" charset="0"/>
              <a:buChar char="•"/>
            </a:pPr>
            <a:r>
              <a:rPr lang="en-US" sz="2000" dirty="0">
                <a:solidFill>
                  <a:srgbClr val="000000"/>
                </a:solidFill>
              </a:rPr>
              <a:t>7:00 am</a:t>
            </a:r>
          </a:p>
          <a:p>
            <a:pPr marL="914400" lvl="1" indent="-457200">
              <a:buFont typeface="Wingdings" panose="05000000000000000000" pitchFamily="2" charset="2"/>
              <a:buChar char="Ø"/>
            </a:pPr>
            <a:r>
              <a:rPr lang="en-US" sz="2200" b="1" dirty="0">
                <a:solidFill>
                  <a:srgbClr val="000000"/>
                </a:solidFill>
              </a:rPr>
              <a:t>Out: </a:t>
            </a:r>
          </a:p>
          <a:p>
            <a:pPr marL="1371600" lvl="2" indent="-457200">
              <a:buFont typeface="Arial" panose="020B0604020202020204" pitchFamily="34" charset="0"/>
              <a:buChar char="•"/>
            </a:pPr>
            <a:r>
              <a:rPr lang="en-US" sz="2000" dirty="0">
                <a:solidFill>
                  <a:srgbClr val="000000"/>
                </a:solidFill>
              </a:rPr>
              <a:t>11:00 am</a:t>
            </a:r>
          </a:p>
          <a:p>
            <a:pPr marL="0" lvl="2"/>
            <a:r>
              <a:rPr lang="en-US" sz="2400" b="1" dirty="0">
                <a:solidFill>
                  <a:srgbClr val="000000"/>
                </a:solidFill>
              </a:rPr>
              <a:t>Total</a:t>
            </a:r>
            <a:r>
              <a:rPr lang="en-US" sz="2400" dirty="0">
                <a:solidFill>
                  <a:srgbClr val="000000"/>
                </a:solidFill>
              </a:rPr>
              <a:t> = 4</a:t>
            </a:r>
          </a:p>
        </p:txBody>
      </p:sp>
      <p:sp>
        <p:nvSpPr>
          <p:cNvPr id="7" name="Content Placeholder 2"/>
          <p:cNvSpPr>
            <a:spLocks noGrp="1"/>
          </p:cNvSpPr>
          <p:nvPr>
            <p:ph idx="4294967295"/>
          </p:nvPr>
        </p:nvSpPr>
        <p:spPr>
          <a:xfrm>
            <a:off x="1977231" y="1429705"/>
            <a:ext cx="5189538" cy="431800"/>
          </a:xfrm>
        </p:spPr>
        <p:txBody>
          <a:bodyPr>
            <a:normAutofit fontScale="85000" lnSpcReduction="20000"/>
          </a:bodyPr>
          <a:lstStyle/>
          <a:p>
            <a:pPr marL="0" indent="0" algn="ctr">
              <a:buNone/>
            </a:pPr>
            <a:r>
              <a:rPr lang="en-US" dirty="0">
                <a:solidFill>
                  <a:srgbClr val="FF0000"/>
                </a:solidFill>
              </a:rPr>
              <a:t>Period: 1</a:t>
            </a:r>
            <a:r>
              <a:rPr lang="en-US" baseline="30000" dirty="0">
                <a:solidFill>
                  <a:srgbClr val="FF0000"/>
                </a:solidFill>
              </a:rPr>
              <a:t>st</a:t>
            </a:r>
            <a:r>
              <a:rPr lang="en-US" dirty="0">
                <a:solidFill>
                  <a:srgbClr val="FF0000"/>
                </a:solidFill>
              </a:rPr>
              <a:t> through 15</a:t>
            </a:r>
            <a:r>
              <a:rPr lang="en-US" baseline="30000" dirty="0">
                <a:solidFill>
                  <a:srgbClr val="FF0000"/>
                </a:solidFill>
              </a:rPr>
              <a:t>th</a:t>
            </a:r>
            <a:endParaRPr lang="en-US" dirty="0">
              <a:solidFill>
                <a:srgbClr val="FF0000"/>
              </a:solidFill>
            </a:endParaRPr>
          </a:p>
          <a:p>
            <a:pPr marL="0" indent="0" algn="ctr">
              <a:buNone/>
            </a:pPr>
            <a:endParaRPr lang="en-US" dirty="0">
              <a:solidFill>
                <a:srgbClr val="FF0000"/>
              </a:solidFill>
            </a:endParaRPr>
          </a:p>
        </p:txBody>
      </p:sp>
    </p:spTree>
    <p:extLst>
      <p:ext uri="{BB962C8B-B14F-4D97-AF65-F5344CB8AC3E}">
        <p14:creationId xmlns:p14="http://schemas.microsoft.com/office/powerpoint/2010/main" val="2724069958"/>
      </p:ext>
    </p:extLst>
  </p:cSld>
  <p:clrMapOvr>
    <a:masterClrMapping/>
  </p:clrMapOvr>
</p:sld>
</file>

<file path=ppt/theme/theme1.xml><?xml version="1.0" encoding="utf-8"?>
<a:theme xmlns:a="http://schemas.openxmlformats.org/drawingml/2006/main" name="2014 Cafe LA Presentation template">
  <a:themeElements>
    <a:clrScheme name="Cafe LA">
      <a:dk1>
        <a:srgbClr val="008000"/>
      </a:dk1>
      <a:lt1>
        <a:sysClr val="window" lastClr="FFFFFF"/>
      </a:lt1>
      <a:dk2>
        <a:srgbClr val="1F497D"/>
      </a:dk2>
      <a:lt2>
        <a:srgbClr val="FFCC66"/>
      </a:lt2>
      <a:accent1>
        <a:srgbClr val="FF00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E02F034B8BF54BAE9AA0D60582A4B6" ma:contentTypeVersion="15" ma:contentTypeDescription="Create a new document." ma:contentTypeScope="" ma:versionID="eee16c4b0a70e0305c26db6321992320">
  <xsd:schema xmlns:xsd="http://www.w3.org/2001/XMLSchema" xmlns:xs="http://www.w3.org/2001/XMLSchema" xmlns:p="http://schemas.microsoft.com/office/2006/metadata/properties" xmlns:ns2="8bf10d84-95c4-446b-a6dc-317de1800774" xmlns:ns3="b523212d-ee6b-416a-b870-f85da76adb72" xmlns:ns4="a038a585-4f1b-4b82-9716-f9d38f63b763" targetNamespace="http://schemas.microsoft.com/office/2006/metadata/properties" ma:root="true" ma:fieldsID="1385811ed7e0e77f498314b8be9c91f1" ns2:_="" ns3:_="" ns4:_="">
    <xsd:import namespace="8bf10d84-95c4-446b-a6dc-317de1800774"/>
    <xsd:import namespace="b523212d-ee6b-416a-b870-f85da76adb72"/>
    <xsd:import namespace="a038a585-4f1b-4b82-9716-f9d38f63b7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10d84-95c4-446b-a6dc-317de1800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23212d-ee6b-416a-b870-f85da76adb7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c9a4619-c281-4fc8-b204-49f0b9119d60}" ma:internalName="TaxCatchAll" ma:showField="CatchAllData" ma:web="b523212d-ee6b-416a-b870-f85da76adb7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38a585-4f1b-4b82-9716-f9d38f63b76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523212d-ee6b-416a-b870-f85da76adb72" xsi:nil="true"/>
    <lcf76f155ced4ddcb4097134ff3c332f xmlns="8bf10d84-95c4-446b-a6dc-317de18007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98D201-79DC-4FAF-80BE-10473CDF1105}"/>
</file>

<file path=customXml/itemProps2.xml><?xml version="1.0" encoding="utf-8"?>
<ds:datastoreItem xmlns:ds="http://schemas.openxmlformats.org/officeDocument/2006/customXml" ds:itemID="{946D1538-A43C-4D44-9F05-7A56148EBB7E}"/>
</file>

<file path=customXml/itemProps3.xml><?xml version="1.0" encoding="utf-8"?>
<ds:datastoreItem xmlns:ds="http://schemas.openxmlformats.org/officeDocument/2006/customXml" ds:itemID="{2058310A-238B-4AAE-91FD-C61809FEE625}"/>
</file>

<file path=docProps/app.xml><?xml version="1.0" encoding="utf-8"?>
<Properties xmlns="http://schemas.openxmlformats.org/officeDocument/2006/extended-properties" xmlns:vt="http://schemas.openxmlformats.org/officeDocument/2006/docPropsVTypes">
  <Template/>
  <TotalTime>6964</TotalTime>
  <Words>3344</Words>
  <Application>Microsoft Office PowerPoint</Application>
  <PresentationFormat>On-screen Show (4:3)</PresentationFormat>
  <Paragraphs>354</Paragraphs>
  <Slides>35</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2014 Cafe LA Presentation template</vt:lpstr>
      <vt:lpstr>Food Services: Time Reporting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LAUSD</dc:creator>
  <cp:lastModifiedBy>Gordian, Selina</cp:lastModifiedBy>
  <cp:revision>284</cp:revision>
  <cp:lastPrinted>2019-03-18T18:18:29Z</cp:lastPrinted>
  <dcterms:created xsi:type="dcterms:W3CDTF">2014-05-05T14:23:24Z</dcterms:created>
  <dcterms:modified xsi:type="dcterms:W3CDTF">2021-01-11T18:17:35Z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0x0101004EE02F034B8BF54BAE9AA0D60582A4B6</vt:lpwstr>
  </property>
</Properties>
</file>